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7" r:id="rId2"/>
    <p:sldId id="259" r:id="rId3"/>
    <p:sldId id="260" r:id="rId4"/>
    <p:sldId id="265" r:id="rId5"/>
    <p:sldId id="278" r:id="rId6"/>
    <p:sldId id="258" r:id="rId7"/>
    <p:sldId id="261" r:id="rId8"/>
    <p:sldId id="277" r:id="rId9"/>
    <p:sldId id="263" r:id="rId10"/>
    <p:sldId id="264" r:id="rId11"/>
    <p:sldId id="274" r:id="rId12"/>
    <p:sldId id="268" r:id="rId13"/>
    <p:sldId id="279" r:id="rId14"/>
    <p:sldId id="271" r:id="rId15"/>
    <p:sldId id="280" r:id="rId16"/>
    <p:sldId id="272" r:id="rId17"/>
    <p:sldId id="275" r:id="rId18"/>
    <p:sldId id="269" r:id="rId19"/>
    <p:sldId id="281" r:id="rId20"/>
    <p:sldId id="282"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2219" autoAdjust="0"/>
  </p:normalViewPr>
  <p:slideViewPr>
    <p:cSldViewPr snapToGrid="0">
      <p:cViewPr varScale="1">
        <p:scale>
          <a:sx n="80" d="100"/>
          <a:sy n="80" d="100"/>
        </p:scale>
        <p:origin x="782" y="53"/>
      </p:cViewPr>
      <p:guideLst/>
    </p:cSldViewPr>
  </p:slideViewPr>
  <p:notesTextViewPr>
    <p:cViewPr>
      <p:scale>
        <a:sx n="150" d="100"/>
        <a:sy n="15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g>
</file>

<file path=ppt/media/image10.JPG>
</file>

<file path=ppt/media/image11.png>
</file>

<file path=ppt/media/image12.png>
</file>

<file path=ppt/media/image13.jpe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001689-E224-41AE-82F7-3549E9FFFE3B}" type="datetimeFigureOut">
              <a:rPr lang="en-US" smtClean="0"/>
              <a:t>6/11/2021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35B74B-9FD8-435B-8F6A-7CC732D9969D}" type="slidenum">
              <a:rPr lang="en-US" smtClean="0"/>
              <a:t>‹#›</a:t>
            </a:fld>
            <a:endParaRPr lang="en-US"/>
          </a:p>
        </p:txBody>
      </p:sp>
    </p:spTree>
    <p:extLst>
      <p:ext uri="{BB962C8B-B14F-4D97-AF65-F5344CB8AC3E}">
        <p14:creationId xmlns:p14="http://schemas.microsoft.com/office/powerpoint/2010/main" val="7901908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Matching các điểm với nhau, như bài toán so sánh dấu vân tay, nhưng gặp nhiều khó khăn</a:t>
            </a:r>
          </a:p>
        </p:txBody>
      </p:sp>
      <p:sp>
        <p:nvSpPr>
          <p:cNvPr id="4" name="Slide Number Placeholder 3"/>
          <p:cNvSpPr>
            <a:spLocks noGrp="1"/>
          </p:cNvSpPr>
          <p:nvPr>
            <p:ph type="sldNum" sz="quarter" idx="5"/>
          </p:nvPr>
        </p:nvSpPr>
        <p:spPr/>
        <p:txBody>
          <a:bodyPr/>
          <a:lstStyle/>
          <a:p>
            <a:fld id="{1135B74B-9FD8-435B-8F6A-7CC732D9969D}" type="slidenum">
              <a:rPr lang="en-US" smtClean="0"/>
              <a:t>3</a:t>
            </a:fld>
            <a:endParaRPr lang="en-US"/>
          </a:p>
        </p:txBody>
      </p:sp>
    </p:spTree>
    <p:extLst>
      <p:ext uri="{BB962C8B-B14F-4D97-AF65-F5344CB8AC3E}">
        <p14:creationId xmlns:p14="http://schemas.microsoft.com/office/powerpoint/2010/main" val="1778820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DC8D0-AAC5-4413-B9B7-BF45D65551A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D7CED6C-CB99-4A08-81BF-E9B9E4D97A5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263946B-F5E8-4AF0-9801-2F562E0B2DD2}"/>
              </a:ext>
            </a:extLst>
          </p:cNvPr>
          <p:cNvSpPr>
            <a:spLocks noGrp="1"/>
          </p:cNvSpPr>
          <p:nvPr>
            <p:ph type="dt" sz="half" idx="10"/>
          </p:nvPr>
        </p:nvSpPr>
        <p:spPr/>
        <p:txBody>
          <a:bodyPr/>
          <a:lstStyle/>
          <a:p>
            <a:fld id="{BD8F56D6-545A-48A2-88F2-2A3E00C86DA5}" type="datetimeFigureOut">
              <a:rPr lang="en-US" smtClean="0"/>
              <a:t>6/11/2021</a:t>
            </a:fld>
            <a:endParaRPr lang="en-US"/>
          </a:p>
        </p:txBody>
      </p:sp>
      <p:sp>
        <p:nvSpPr>
          <p:cNvPr id="5" name="Footer Placeholder 4">
            <a:extLst>
              <a:ext uri="{FF2B5EF4-FFF2-40B4-BE49-F238E27FC236}">
                <a16:creationId xmlns:a16="http://schemas.microsoft.com/office/drawing/2014/main" id="{560C97DE-8FDD-4C3C-A059-AA0ED24E11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D69D88-9445-422D-A3CB-A639E48A3479}"/>
              </a:ext>
            </a:extLst>
          </p:cNvPr>
          <p:cNvSpPr>
            <a:spLocks noGrp="1"/>
          </p:cNvSpPr>
          <p:nvPr>
            <p:ph type="sldNum" sz="quarter" idx="12"/>
          </p:nvPr>
        </p:nvSpPr>
        <p:spPr/>
        <p:txBody>
          <a:bodyPr/>
          <a:lstStyle/>
          <a:p>
            <a:fld id="{C9E0D3B9-6A4C-4405-9408-CEEFEB9D5EE7}" type="slidenum">
              <a:rPr lang="en-US" smtClean="0"/>
              <a:t>‹#›</a:t>
            </a:fld>
            <a:endParaRPr lang="en-US"/>
          </a:p>
        </p:txBody>
      </p:sp>
    </p:spTree>
    <p:extLst>
      <p:ext uri="{BB962C8B-B14F-4D97-AF65-F5344CB8AC3E}">
        <p14:creationId xmlns:p14="http://schemas.microsoft.com/office/powerpoint/2010/main" val="32477742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55E0F-CE56-42A0-862E-63B6105A5ED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3FC322-1711-4B2E-9D7E-5D6A3EDB0C1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CFCF4F-6358-4DB8-A932-F1985EA1D857}"/>
              </a:ext>
            </a:extLst>
          </p:cNvPr>
          <p:cNvSpPr>
            <a:spLocks noGrp="1"/>
          </p:cNvSpPr>
          <p:nvPr>
            <p:ph type="dt" sz="half" idx="10"/>
          </p:nvPr>
        </p:nvSpPr>
        <p:spPr/>
        <p:txBody>
          <a:bodyPr/>
          <a:lstStyle/>
          <a:p>
            <a:fld id="{BD8F56D6-545A-48A2-88F2-2A3E00C86DA5}" type="datetimeFigureOut">
              <a:rPr lang="en-US" smtClean="0"/>
              <a:t>6/11/2021</a:t>
            </a:fld>
            <a:endParaRPr lang="en-US"/>
          </a:p>
        </p:txBody>
      </p:sp>
      <p:sp>
        <p:nvSpPr>
          <p:cNvPr id="5" name="Footer Placeholder 4">
            <a:extLst>
              <a:ext uri="{FF2B5EF4-FFF2-40B4-BE49-F238E27FC236}">
                <a16:creationId xmlns:a16="http://schemas.microsoft.com/office/drawing/2014/main" id="{7630AFD3-0F7A-4322-9D9D-EB435C7D20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8B58BD-2F48-41BD-8D33-67C0AC497EFA}"/>
              </a:ext>
            </a:extLst>
          </p:cNvPr>
          <p:cNvSpPr>
            <a:spLocks noGrp="1"/>
          </p:cNvSpPr>
          <p:nvPr>
            <p:ph type="sldNum" sz="quarter" idx="12"/>
          </p:nvPr>
        </p:nvSpPr>
        <p:spPr/>
        <p:txBody>
          <a:bodyPr/>
          <a:lstStyle/>
          <a:p>
            <a:fld id="{C9E0D3B9-6A4C-4405-9408-CEEFEB9D5EE7}" type="slidenum">
              <a:rPr lang="en-US" smtClean="0"/>
              <a:t>‹#›</a:t>
            </a:fld>
            <a:endParaRPr lang="en-US"/>
          </a:p>
        </p:txBody>
      </p:sp>
    </p:spTree>
    <p:extLst>
      <p:ext uri="{BB962C8B-B14F-4D97-AF65-F5344CB8AC3E}">
        <p14:creationId xmlns:p14="http://schemas.microsoft.com/office/powerpoint/2010/main" val="31854221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1B73D0F-7B2B-455D-87BE-24FE0733513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24B03DD-6AE6-4D48-B271-207B5885565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0A93A6-E2DD-4920-8691-751F15493315}"/>
              </a:ext>
            </a:extLst>
          </p:cNvPr>
          <p:cNvSpPr>
            <a:spLocks noGrp="1"/>
          </p:cNvSpPr>
          <p:nvPr>
            <p:ph type="dt" sz="half" idx="10"/>
          </p:nvPr>
        </p:nvSpPr>
        <p:spPr/>
        <p:txBody>
          <a:bodyPr/>
          <a:lstStyle/>
          <a:p>
            <a:fld id="{BD8F56D6-545A-48A2-88F2-2A3E00C86DA5}" type="datetimeFigureOut">
              <a:rPr lang="en-US" smtClean="0"/>
              <a:t>6/11/2021</a:t>
            </a:fld>
            <a:endParaRPr lang="en-US"/>
          </a:p>
        </p:txBody>
      </p:sp>
      <p:sp>
        <p:nvSpPr>
          <p:cNvPr id="5" name="Footer Placeholder 4">
            <a:extLst>
              <a:ext uri="{FF2B5EF4-FFF2-40B4-BE49-F238E27FC236}">
                <a16:creationId xmlns:a16="http://schemas.microsoft.com/office/drawing/2014/main" id="{B4714D8B-5C1E-4C88-82BF-94BAF4BD53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E740B4-E973-401E-966F-08D7AC960039}"/>
              </a:ext>
            </a:extLst>
          </p:cNvPr>
          <p:cNvSpPr>
            <a:spLocks noGrp="1"/>
          </p:cNvSpPr>
          <p:nvPr>
            <p:ph type="sldNum" sz="quarter" idx="12"/>
          </p:nvPr>
        </p:nvSpPr>
        <p:spPr/>
        <p:txBody>
          <a:bodyPr/>
          <a:lstStyle/>
          <a:p>
            <a:fld id="{C9E0D3B9-6A4C-4405-9408-CEEFEB9D5EE7}" type="slidenum">
              <a:rPr lang="en-US" smtClean="0"/>
              <a:t>‹#›</a:t>
            </a:fld>
            <a:endParaRPr lang="en-US"/>
          </a:p>
        </p:txBody>
      </p:sp>
    </p:spTree>
    <p:extLst>
      <p:ext uri="{BB962C8B-B14F-4D97-AF65-F5344CB8AC3E}">
        <p14:creationId xmlns:p14="http://schemas.microsoft.com/office/powerpoint/2010/main" val="4484638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25C2E-B94E-4175-9F36-25B8C5359AC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18F28A-5DED-4CD7-AFBE-3D37763EE08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EAAF6E-6B34-4BF4-85A4-BF4C8A4F1C26}"/>
              </a:ext>
            </a:extLst>
          </p:cNvPr>
          <p:cNvSpPr>
            <a:spLocks noGrp="1"/>
          </p:cNvSpPr>
          <p:nvPr>
            <p:ph type="dt" sz="half" idx="10"/>
          </p:nvPr>
        </p:nvSpPr>
        <p:spPr/>
        <p:txBody>
          <a:bodyPr/>
          <a:lstStyle/>
          <a:p>
            <a:fld id="{BD8F56D6-545A-48A2-88F2-2A3E00C86DA5}" type="datetimeFigureOut">
              <a:rPr lang="en-US" smtClean="0"/>
              <a:t>6/11/2021</a:t>
            </a:fld>
            <a:endParaRPr lang="en-US"/>
          </a:p>
        </p:txBody>
      </p:sp>
      <p:sp>
        <p:nvSpPr>
          <p:cNvPr id="5" name="Footer Placeholder 4">
            <a:extLst>
              <a:ext uri="{FF2B5EF4-FFF2-40B4-BE49-F238E27FC236}">
                <a16:creationId xmlns:a16="http://schemas.microsoft.com/office/drawing/2014/main" id="{255FB5C1-106C-4FA6-A677-E5F41EFC441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76D7F5-E8D4-4CCF-A7D4-36A0284BEF79}"/>
              </a:ext>
            </a:extLst>
          </p:cNvPr>
          <p:cNvSpPr>
            <a:spLocks noGrp="1"/>
          </p:cNvSpPr>
          <p:nvPr>
            <p:ph type="sldNum" sz="quarter" idx="12"/>
          </p:nvPr>
        </p:nvSpPr>
        <p:spPr/>
        <p:txBody>
          <a:bodyPr/>
          <a:lstStyle/>
          <a:p>
            <a:fld id="{C9E0D3B9-6A4C-4405-9408-CEEFEB9D5EE7}" type="slidenum">
              <a:rPr lang="en-US" smtClean="0"/>
              <a:t>‹#›</a:t>
            </a:fld>
            <a:endParaRPr lang="en-US"/>
          </a:p>
        </p:txBody>
      </p:sp>
    </p:spTree>
    <p:extLst>
      <p:ext uri="{BB962C8B-B14F-4D97-AF65-F5344CB8AC3E}">
        <p14:creationId xmlns:p14="http://schemas.microsoft.com/office/powerpoint/2010/main" val="23324992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4735D-49E6-4703-A439-0FF8994EE70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2255B82-DA8C-4835-A199-DFDB87B54BF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6F57F69-5CAA-4074-AFAF-1C3CB46A9B77}"/>
              </a:ext>
            </a:extLst>
          </p:cNvPr>
          <p:cNvSpPr>
            <a:spLocks noGrp="1"/>
          </p:cNvSpPr>
          <p:nvPr>
            <p:ph type="dt" sz="half" idx="10"/>
          </p:nvPr>
        </p:nvSpPr>
        <p:spPr/>
        <p:txBody>
          <a:bodyPr/>
          <a:lstStyle/>
          <a:p>
            <a:fld id="{BD8F56D6-545A-48A2-88F2-2A3E00C86DA5}" type="datetimeFigureOut">
              <a:rPr lang="en-US" smtClean="0"/>
              <a:t>6/11/2021</a:t>
            </a:fld>
            <a:endParaRPr lang="en-US"/>
          </a:p>
        </p:txBody>
      </p:sp>
      <p:sp>
        <p:nvSpPr>
          <p:cNvPr id="5" name="Footer Placeholder 4">
            <a:extLst>
              <a:ext uri="{FF2B5EF4-FFF2-40B4-BE49-F238E27FC236}">
                <a16:creationId xmlns:a16="http://schemas.microsoft.com/office/drawing/2014/main" id="{490380BD-4A9E-4868-A1FA-19BD2E07F6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8B9D3E0-B0C2-4240-9C68-C0DD082240D0}"/>
              </a:ext>
            </a:extLst>
          </p:cNvPr>
          <p:cNvSpPr>
            <a:spLocks noGrp="1"/>
          </p:cNvSpPr>
          <p:nvPr>
            <p:ph type="sldNum" sz="quarter" idx="12"/>
          </p:nvPr>
        </p:nvSpPr>
        <p:spPr/>
        <p:txBody>
          <a:bodyPr/>
          <a:lstStyle/>
          <a:p>
            <a:fld id="{C9E0D3B9-6A4C-4405-9408-CEEFEB9D5EE7}" type="slidenum">
              <a:rPr lang="en-US" smtClean="0"/>
              <a:t>‹#›</a:t>
            </a:fld>
            <a:endParaRPr lang="en-US"/>
          </a:p>
        </p:txBody>
      </p:sp>
    </p:spTree>
    <p:extLst>
      <p:ext uri="{BB962C8B-B14F-4D97-AF65-F5344CB8AC3E}">
        <p14:creationId xmlns:p14="http://schemas.microsoft.com/office/powerpoint/2010/main" val="3577889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D2DF1-EC28-4CE0-B04E-12FD9A3C4F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EA101F-2149-4907-B6B7-CDF8E165B15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3C92CA0-A1FD-423B-959B-083845BFC5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97E8E0-62E1-4990-AAE9-1F2E2A4D5445}"/>
              </a:ext>
            </a:extLst>
          </p:cNvPr>
          <p:cNvSpPr>
            <a:spLocks noGrp="1"/>
          </p:cNvSpPr>
          <p:nvPr>
            <p:ph type="dt" sz="half" idx="10"/>
          </p:nvPr>
        </p:nvSpPr>
        <p:spPr/>
        <p:txBody>
          <a:bodyPr/>
          <a:lstStyle/>
          <a:p>
            <a:fld id="{BD8F56D6-545A-48A2-88F2-2A3E00C86DA5}" type="datetimeFigureOut">
              <a:rPr lang="en-US" smtClean="0"/>
              <a:t>6/11/2021</a:t>
            </a:fld>
            <a:endParaRPr lang="en-US"/>
          </a:p>
        </p:txBody>
      </p:sp>
      <p:sp>
        <p:nvSpPr>
          <p:cNvPr id="6" name="Footer Placeholder 5">
            <a:extLst>
              <a:ext uri="{FF2B5EF4-FFF2-40B4-BE49-F238E27FC236}">
                <a16:creationId xmlns:a16="http://schemas.microsoft.com/office/drawing/2014/main" id="{7C89C37C-5DFC-49FE-BC74-85B255127E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C1C92A9-CF6B-4E64-8E02-7FD89F357F1A}"/>
              </a:ext>
            </a:extLst>
          </p:cNvPr>
          <p:cNvSpPr>
            <a:spLocks noGrp="1"/>
          </p:cNvSpPr>
          <p:nvPr>
            <p:ph type="sldNum" sz="quarter" idx="12"/>
          </p:nvPr>
        </p:nvSpPr>
        <p:spPr/>
        <p:txBody>
          <a:bodyPr/>
          <a:lstStyle/>
          <a:p>
            <a:fld id="{C9E0D3B9-6A4C-4405-9408-CEEFEB9D5EE7}" type="slidenum">
              <a:rPr lang="en-US" smtClean="0"/>
              <a:t>‹#›</a:t>
            </a:fld>
            <a:endParaRPr lang="en-US"/>
          </a:p>
        </p:txBody>
      </p:sp>
    </p:spTree>
    <p:extLst>
      <p:ext uri="{BB962C8B-B14F-4D97-AF65-F5344CB8AC3E}">
        <p14:creationId xmlns:p14="http://schemas.microsoft.com/office/powerpoint/2010/main" val="773982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ADF96-7829-460D-A742-9D3389BA0CE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9C17BAD-1EDC-445D-9FDC-E96698DBB38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A72C07-8362-4461-AAF5-EE591265FB5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8BE8EC4-A3B3-4738-9180-446647C1B4C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E3E9C39-9E77-4E41-AD1A-37C2164DACA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340EDD4-43CB-4F10-886D-B8B39499841A}"/>
              </a:ext>
            </a:extLst>
          </p:cNvPr>
          <p:cNvSpPr>
            <a:spLocks noGrp="1"/>
          </p:cNvSpPr>
          <p:nvPr>
            <p:ph type="dt" sz="half" idx="10"/>
          </p:nvPr>
        </p:nvSpPr>
        <p:spPr/>
        <p:txBody>
          <a:bodyPr/>
          <a:lstStyle/>
          <a:p>
            <a:fld id="{BD8F56D6-545A-48A2-88F2-2A3E00C86DA5}" type="datetimeFigureOut">
              <a:rPr lang="en-US" smtClean="0"/>
              <a:t>6/11/2021</a:t>
            </a:fld>
            <a:endParaRPr lang="en-US"/>
          </a:p>
        </p:txBody>
      </p:sp>
      <p:sp>
        <p:nvSpPr>
          <p:cNvPr id="8" name="Footer Placeholder 7">
            <a:extLst>
              <a:ext uri="{FF2B5EF4-FFF2-40B4-BE49-F238E27FC236}">
                <a16:creationId xmlns:a16="http://schemas.microsoft.com/office/drawing/2014/main" id="{4805FFBC-2C65-4D52-8456-DFA28A31F02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C07ACD-786B-41D2-8448-3E3D7E9935E7}"/>
              </a:ext>
            </a:extLst>
          </p:cNvPr>
          <p:cNvSpPr>
            <a:spLocks noGrp="1"/>
          </p:cNvSpPr>
          <p:nvPr>
            <p:ph type="sldNum" sz="quarter" idx="12"/>
          </p:nvPr>
        </p:nvSpPr>
        <p:spPr/>
        <p:txBody>
          <a:bodyPr/>
          <a:lstStyle/>
          <a:p>
            <a:fld id="{C9E0D3B9-6A4C-4405-9408-CEEFEB9D5EE7}" type="slidenum">
              <a:rPr lang="en-US" smtClean="0"/>
              <a:t>‹#›</a:t>
            </a:fld>
            <a:endParaRPr lang="en-US"/>
          </a:p>
        </p:txBody>
      </p:sp>
    </p:spTree>
    <p:extLst>
      <p:ext uri="{BB962C8B-B14F-4D97-AF65-F5344CB8AC3E}">
        <p14:creationId xmlns:p14="http://schemas.microsoft.com/office/powerpoint/2010/main" val="15157079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1848B8-0E35-47A0-AEAE-91D603C7F38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C30DCEC-A1E8-49A3-ADC8-439B89DB706D}"/>
              </a:ext>
            </a:extLst>
          </p:cNvPr>
          <p:cNvSpPr>
            <a:spLocks noGrp="1"/>
          </p:cNvSpPr>
          <p:nvPr>
            <p:ph type="dt" sz="half" idx="10"/>
          </p:nvPr>
        </p:nvSpPr>
        <p:spPr/>
        <p:txBody>
          <a:bodyPr/>
          <a:lstStyle/>
          <a:p>
            <a:fld id="{BD8F56D6-545A-48A2-88F2-2A3E00C86DA5}" type="datetimeFigureOut">
              <a:rPr lang="en-US" smtClean="0"/>
              <a:t>6/11/2021</a:t>
            </a:fld>
            <a:endParaRPr lang="en-US"/>
          </a:p>
        </p:txBody>
      </p:sp>
      <p:sp>
        <p:nvSpPr>
          <p:cNvPr id="4" name="Footer Placeholder 3">
            <a:extLst>
              <a:ext uri="{FF2B5EF4-FFF2-40B4-BE49-F238E27FC236}">
                <a16:creationId xmlns:a16="http://schemas.microsoft.com/office/drawing/2014/main" id="{8B9DD0C8-C1E1-4B09-B627-271EDF33A0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E58842C-DD6E-4236-9139-F1C4BAE831C4}"/>
              </a:ext>
            </a:extLst>
          </p:cNvPr>
          <p:cNvSpPr>
            <a:spLocks noGrp="1"/>
          </p:cNvSpPr>
          <p:nvPr>
            <p:ph type="sldNum" sz="quarter" idx="12"/>
          </p:nvPr>
        </p:nvSpPr>
        <p:spPr/>
        <p:txBody>
          <a:bodyPr/>
          <a:lstStyle/>
          <a:p>
            <a:fld id="{C9E0D3B9-6A4C-4405-9408-CEEFEB9D5EE7}" type="slidenum">
              <a:rPr lang="en-US" smtClean="0"/>
              <a:t>‹#›</a:t>
            </a:fld>
            <a:endParaRPr lang="en-US"/>
          </a:p>
        </p:txBody>
      </p:sp>
    </p:spTree>
    <p:extLst>
      <p:ext uri="{BB962C8B-B14F-4D97-AF65-F5344CB8AC3E}">
        <p14:creationId xmlns:p14="http://schemas.microsoft.com/office/powerpoint/2010/main" val="1428810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DBE2E3-044A-4547-9FBB-3CC3760F5058}"/>
              </a:ext>
            </a:extLst>
          </p:cNvPr>
          <p:cNvSpPr>
            <a:spLocks noGrp="1"/>
          </p:cNvSpPr>
          <p:nvPr>
            <p:ph type="dt" sz="half" idx="10"/>
          </p:nvPr>
        </p:nvSpPr>
        <p:spPr/>
        <p:txBody>
          <a:bodyPr/>
          <a:lstStyle/>
          <a:p>
            <a:fld id="{BD8F56D6-545A-48A2-88F2-2A3E00C86DA5}" type="datetimeFigureOut">
              <a:rPr lang="en-US" smtClean="0"/>
              <a:t>6/11/2021</a:t>
            </a:fld>
            <a:endParaRPr lang="en-US"/>
          </a:p>
        </p:txBody>
      </p:sp>
      <p:sp>
        <p:nvSpPr>
          <p:cNvPr id="3" name="Footer Placeholder 2">
            <a:extLst>
              <a:ext uri="{FF2B5EF4-FFF2-40B4-BE49-F238E27FC236}">
                <a16:creationId xmlns:a16="http://schemas.microsoft.com/office/drawing/2014/main" id="{B8EB40E4-4FDA-4AE3-B162-D9D256BD95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B80B7B2-9501-46E6-8908-0F107FE3D9CA}"/>
              </a:ext>
            </a:extLst>
          </p:cNvPr>
          <p:cNvSpPr>
            <a:spLocks noGrp="1"/>
          </p:cNvSpPr>
          <p:nvPr>
            <p:ph type="sldNum" sz="quarter" idx="12"/>
          </p:nvPr>
        </p:nvSpPr>
        <p:spPr/>
        <p:txBody>
          <a:bodyPr/>
          <a:lstStyle/>
          <a:p>
            <a:fld id="{C9E0D3B9-6A4C-4405-9408-CEEFEB9D5EE7}" type="slidenum">
              <a:rPr lang="en-US" smtClean="0"/>
              <a:t>‹#›</a:t>
            </a:fld>
            <a:endParaRPr lang="en-US"/>
          </a:p>
        </p:txBody>
      </p:sp>
    </p:spTree>
    <p:extLst>
      <p:ext uri="{BB962C8B-B14F-4D97-AF65-F5344CB8AC3E}">
        <p14:creationId xmlns:p14="http://schemas.microsoft.com/office/powerpoint/2010/main" val="7967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18D4-6F77-4290-AA55-CB632590FD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486834-69FE-4594-9B0C-E6EBDE0C37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C26B85E-07BD-491E-9ECB-1DE0696A19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4BD6E5-08C6-4163-A544-F03EE3839C33}"/>
              </a:ext>
            </a:extLst>
          </p:cNvPr>
          <p:cNvSpPr>
            <a:spLocks noGrp="1"/>
          </p:cNvSpPr>
          <p:nvPr>
            <p:ph type="dt" sz="half" idx="10"/>
          </p:nvPr>
        </p:nvSpPr>
        <p:spPr/>
        <p:txBody>
          <a:bodyPr/>
          <a:lstStyle/>
          <a:p>
            <a:fld id="{BD8F56D6-545A-48A2-88F2-2A3E00C86DA5}" type="datetimeFigureOut">
              <a:rPr lang="en-US" smtClean="0"/>
              <a:t>6/11/2021</a:t>
            </a:fld>
            <a:endParaRPr lang="en-US"/>
          </a:p>
        </p:txBody>
      </p:sp>
      <p:sp>
        <p:nvSpPr>
          <p:cNvPr id="6" name="Footer Placeholder 5">
            <a:extLst>
              <a:ext uri="{FF2B5EF4-FFF2-40B4-BE49-F238E27FC236}">
                <a16:creationId xmlns:a16="http://schemas.microsoft.com/office/drawing/2014/main" id="{78D75888-A74E-4DAC-8816-E1198CAB5E7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BEB49C6-0442-463D-93D2-A5BDAB65B98A}"/>
              </a:ext>
            </a:extLst>
          </p:cNvPr>
          <p:cNvSpPr>
            <a:spLocks noGrp="1"/>
          </p:cNvSpPr>
          <p:nvPr>
            <p:ph type="sldNum" sz="quarter" idx="12"/>
          </p:nvPr>
        </p:nvSpPr>
        <p:spPr/>
        <p:txBody>
          <a:bodyPr/>
          <a:lstStyle/>
          <a:p>
            <a:fld id="{C9E0D3B9-6A4C-4405-9408-CEEFEB9D5EE7}" type="slidenum">
              <a:rPr lang="en-US" smtClean="0"/>
              <a:t>‹#›</a:t>
            </a:fld>
            <a:endParaRPr lang="en-US"/>
          </a:p>
        </p:txBody>
      </p:sp>
    </p:spTree>
    <p:extLst>
      <p:ext uri="{BB962C8B-B14F-4D97-AF65-F5344CB8AC3E}">
        <p14:creationId xmlns:p14="http://schemas.microsoft.com/office/powerpoint/2010/main" val="19363405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46DED8-A2D0-4264-B473-5948CC1465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A4C778C-6AAF-4017-B222-6D97980AB6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56F2A6D-2149-456C-8F0D-FB9BB60D91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3341F7E-2E97-4607-BAFE-B44648055C4F}"/>
              </a:ext>
            </a:extLst>
          </p:cNvPr>
          <p:cNvSpPr>
            <a:spLocks noGrp="1"/>
          </p:cNvSpPr>
          <p:nvPr>
            <p:ph type="dt" sz="half" idx="10"/>
          </p:nvPr>
        </p:nvSpPr>
        <p:spPr/>
        <p:txBody>
          <a:bodyPr/>
          <a:lstStyle/>
          <a:p>
            <a:fld id="{BD8F56D6-545A-48A2-88F2-2A3E00C86DA5}" type="datetimeFigureOut">
              <a:rPr lang="en-US" smtClean="0"/>
              <a:t>6/11/2021</a:t>
            </a:fld>
            <a:endParaRPr lang="en-US"/>
          </a:p>
        </p:txBody>
      </p:sp>
      <p:sp>
        <p:nvSpPr>
          <p:cNvPr id="6" name="Footer Placeholder 5">
            <a:extLst>
              <a:ext uri="{FF2B5EF4-FFF2-40B4-BE49-F238E27FC236}">
                <a16:creationId xmlns:a16="http://schemas.microsoft.com/office/drawing/2014/main" id="{8ECAC450-0118-4CCE-81F5-F2680B899C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CBA3F7C-3A45-47E2-8FDA-5F7B7EC481F7}"/>
              </a:ext>
            </a:extLst>
          </p:cNvPr>
          <p:cNvSpPr>
            <a:spLocks noGrp="1"/>
          </p:cNvSpPr>
          <p:nvPr>
            <p:ph type="sldNum" sz="quarter" idx="12"/>
          </p:nvPr>
        </p:nvSpPr>
        <p:spPr/>
        <p:txBody>
          <a:bodyPr/>
          <a:lstStyle/>
          <a:p>
            <a:fld id="{C9E0D3B9-6A4C-4405-9408-CEEFEB9D5EE7}" type="slidenum">
              <a:rPr lang="en-US" smtClean="0"/>
              <a:t>‹#›</a:t>
            </a:fld>
            <a:endParaRPr lang="en-US"/>
          </a:p>
        </p:txBody>
      </p:sp>
    </p:spTree>
    <p:extLst>
      <p:ext uri="{BB962C8B-B14F-4D97-AF65-F5344CB8AC3E}">
        <p14:creationId xmlns:p14="http://schemas.microsoft.com/office/powerpoint/2010/main" val="3251154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0EFE536-4FAE-4B70-B139-F7F97D8789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8551389-AB31-4431-8704-4F0CB9885E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08893D-86ED-4A3D-AFBB-298F7C0E5A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8F56D6-545A-48A2-88F2-2A3E00C86DA5}" type="datetimeFigureOut">
              <a:rPr lang="en-US" smtClean="0"/>
              <a:t>6/11/2021</a:t>
            </a:fld>
            <a:endParaRPr lang="en-US"/>
          </a:p>
        </p:txBody>
      </p:sp>
      <p:sp>
        <p:nvSpPr>
          <p:cNvPr id="5" name="Footer Placeholder 4">
            <a:extLst>
              <a:ext uri="{FF2B5EF4-FFF2-40B4-BE49-F238E27FC236}">
                <a16:creationId xmlns:a16="http://schemas.microsoft.com/office/drawing/2014/main" id="{2AE98773-058E-4CCE-BD54-1C3AFD49C9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86E7AEB-ADB4-409D-857C-959141286C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E0D3B9-6A4C-4405-9408-CEEFEB9D5EE7}" type="slidenum">
              <a:rPr lang="en-US" smtClean="0"/>
              <a:t>‹#›</a:t>
            </a:fld>
            <a:endParaRPr lang="en-US"/>
          </a:p>
        </p:txBody>
      </p:sp>
    </p:spTree>
    <p:extLst>
      <p:ext uri="{BB962C8B-B14F-4D97-AF65-F5344CB8AC3E}">
        <p14:creationId xmlns:p14="http://schemas.microsoft.com/office/powerpoint/2010/main" val="8543653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28924-6017-4699-9829-CCD081308934}"/>
              </a:ext>
            </a:extLst>
          </p:cNvPr>
          <p:cNvSpPr>
            <a:spLocks noGrp="1"/>
          </p:cNvSpPr>
          <p:nvPr>
            <p:ph type="title"/>
          </p:nvPr>
        </p:nvSpPr>
        <p:spPr>
          <a:xfrm>
            <a:off x="0" y="180975"/>
            <a:ext cx="12192000" cy="1048057"/>
          </a:xfrm>
        </p:spPr>
        <p:txBody>
          <a:bodyPr>
            <a:normAutofit fontScale="90000"/>
          </a:bodyPr>
          <a:lstStyle/>
          <a:p>
            <a:pPr algn="ctr"/>
            <a:r>
              <a:rPr lang="en-US" sz="3600" b="1">
                <a:solidFill>
                  <a:srgbClr val="FF0000"/>
                </a:solidFill>
                <a:latin typeface="Arial" panose="020B0604020202020204" pitchFamily="34" charset="0"/>
                <a:cs typeface="Arial" panose="020B0604020202020204" pitchFamily="34" charset="0"/>
              </a:rPr>
              <a:t>TRƯỜNG ĐẠI HỌC CÔNG NGHỆ</a:t>
            </a:r>
            <a:br>
              <a:rPr lang="en-US" sz="3600" b="1">
                <a:solidFill>
                  <a:srgbClr val="FF0000"/>
                </a:solidFill>
                <a:latin typeface="Arial" panose="020B0604020202020204" pitchFamily="34" charset="0"/>
                <a:cs typeface="Arial" panose="020B0604020202020204" pitchFamily="34" charset="0"/>
              </a:rPr>
            </a:br>
            <a:r>
              <a:rPr lang="en-US" sz="3600" b="1">
                <a:solidFill>
                  <a:srgbClr val="FF0000"/>
                </a:solidFill>
                <a:latin typeface="Arial" panose="020B0604020202020204" pitchFamily="34" charset="0"/>
                <a:cs typeface="Arial" panose="020B0604020202020204" pitchFamily="34" charset="0"/>
              </a:rPr>
              <a:t>ĐẠI HỌC QUỐC GIA HÀ NỘI</a:t>
            </a:r>
            <a:endParaRPr lang="en-US" sz="3600">
              <a:solidFill>
                <a:srgbClr val="FF0000"/>
              </a:solidFill>
              <a:latin typeface="Arial" panose="020B0604020202020204" pitchFamily="34" charset="0"/>
              <a:cs typeface="Arial" panose="020B0604020202020204" pitchFamily="34" charset="0"/>
            </a:endParaRPr>
          </a:p>
        </p:txBody>
      </p:sp>
      <p:sp>
        <p:nvSpPr>
          <p:cNvPr id="7" name="Content Placeholder 6">
            <a:extLst>
              <a:ext uri="{FF2B5EF4-FFF2-40B4-BE49-F238E27FC236}">
                <a16:creationId xmlns:a16="http://schemas.microsoft.com/office/drawing/2014/main" id="{7E45205E-7508-460D-89B1-822E6262F90A}"/>
              </a:ext>
            </a:extLst>
          </p:cNvPr>
          <p:cNvSpPr>
            <a:spLocks noGrp="1"/>
          </p:cNvSpPr>
          <p:nvPr>
            <p:ph idx="1"/>
          </p:nvPr>
        </p:nvSpPr>
        <p:spPr>
          <a:xfrm>
            <a:off x="295275" y="1390650"/>
            <a:ext cx="11896725" cy="5467350"/>
          </a:xfrm>
        </p:spPr>
        <p:txBody>
          <a:bodyPr>
            <a:normAutofit/>
          </a:bodyPr>
          <a:lstStyle/>
          <a:p>
            <a:pPr marL="2743200" lvl="6" indent="0">
              <a:buNone/>
            </a:pPr>
            <a:endParaRPr lang="en-US"/>
          </a:p>
          <a:p>
            <a:pPr marL="2743200" lvl="6" indent="0">
              <a:buNone/>
            </a:pPr>
            <a:endParaRPr lang="en-US" sz="3200"/>
          </a:p>
          <a:p>
            <a:pPr marL="2743200" lvl="6" indent="0">
              <a:buNone/>
            </a:pPr>
            <a:r>
              <a:rPr lang="en-US" sz="3200" b="1">
                <a:cs typeface="Arial" panose="020B0604020202020204" pitchFamily="34" charset="0"/>
              </a:rPr>
              <a:t>BÁO CÁO MÔN HỌC: DỰ ÁN - INT 3509</a:t>
            </a:r>
          </a:p>
          <a:p>
            <a:pPr marL="2743200" lvl="6" indent="0">
              <a:buNone/>
            </a:pPr>
            <a:endParaRPr lang="en-US"/>
          </a:p>
          <a:p>
            <a:pPr marL="3657600" lvl="8" indent="0">
              <a:buNone/>
            </a:pPr>
            <a:r>
              <a:rPr lang="en-US"/>
              <a:t>                     </a:t>
            </a:r>
          </a:p>
          <a:p>
            <a:pPr marL="3657600" lvl="8" indent="0">
              <a:buNone/>
            </a:pPr>
            <a:endParaRPr lang="en-US"/>
          </a:p>
          <a:p>
            <a:pPr marL="3657600" lvl="8" indent="0">
              <a:buNone/>
            </a:pPr>
            <a:endParaRPr lang="en-US"/>
          </a:p>
          <a:p>
            <a:pPr marL="3657600" lvl="8" indent="0">
              <a:buNone/>
            </a:pPr>
            <a:r>
              <a:rPr lang="en-US" sz="2200"/>
              <a:t>		Sinh viên thực hiện: Lê Văn Lợi</a:t>
            </a:r>
          </a:p>
          <a:p>
            <a:pPr marL="3657600" lvl="8" indent="0">
              <a:buNone/>
            </a:pPr>
            <a:r>
              <a:rPr lang="en-US" sz="2200"/>
              <a:t>		Lớp học	                    : K60- CAC</a:t>
            </a:r>
          </a:p>
          <a:p>
            <a:pPr marL="3657600" lvl="8" indent="0">
              <a:buNone/>
            </a:pPr>
            <a:r>
              <a:rPr lang="en-US" sz="2200"/>
              <a:t>		Mã sinh viên	     : 15021988</a:t>
            </a:r>
          </a:p>
          <a:p>
            <a:pPr marL="3657600" lvl="8" indent="0">
              <a:buNone/>
            </a:pPr>
            <a:endParaRPr lang="en-US" sz="2200"/>
          </a:p>
          <a:p>
            <a:pPr marL="3657600" lvl="8" indent="0">
              <a:buNone/>
            </a:pPr>
            <a:endParaRPr lang="en-US"/>
          </a:p>
          <a:p>
            <a:pPr marL="3657600" lvl="8" indent="0">
              <a:buNone/>
            </a:pPr>
            <a:r>
              <a:rPr lang="en-US" sz="2200"/>
              <a:t>Giảng viên hướng dẫn: TS. Hoàng Xuân Tùng</a:t>
            </a:r>
          </a:p>
          <a:p>
            <a:pPr marL="3657600" lvl="8" indent="0">
              <a:buNone/>
            </a:pPr>
            <a:r>
              <a:rPr lang="en-US" sz="2200"/>
              <a:t>                 Hà nội, tháng 6, năm 2021 </a:t>
            </a:r>
          </a:p>
        </p:txBody>
      </p:sp>
    </p:spTree>
    <p:extLst>
      <p:ext uri="{BB962C8B-B14F-4D97-AF65-F5344CB8AC3E}">
        <p14:creationId xmlns:p14="http://schemas.microsoft.com/office/powerpoint/2010/main" val="13817357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EC5EF0-82A8-495F-A370-EFCA52308C67}"/>
              </a:ext>
            </a:extLst>
          </p:cNvPr>
          <p:cNvSpPr>
            <a:spLocks noGrp="1"/>
          </p:cNvSpPr>
          <p:nvPr>
            <p:ph type="title"/>
          </p:nvPr>
        </p:nvSpPr>
        <p:spPr/>
        <p:txBody>
          <a:bodyPr/>
          <a:lstStyle/>
          <a:p>
            <a:r>
              <a:rPr lang="en-US">
                <a:solidFill>
                  <a:srgbClr val="FF0000"/>
                </a:solidFill>
              </a:rPr>
              <a:t>Orientation assignment</a:t>
            </a:r>
          </a:p>
        </p:txBody>
      </p:sp>
      <p:sp>
        <p:nvSpPr>
          <p:cNvPr id="3" name="Content Placeholder 2">
            <a:extLst>
              <a:ext uri="{FF2B5EF4-FFF2-40B4-BE49-F238E27FC236}">
                <a16:creationId xmlns:a16="http://schemas.microsoft.com/office/drawing/2014/main" id="{BDF666D5-F6CB-46F1-B0E0-7A84E594C5F2}"/>
              </a:ext>
            </a:extLst>
          </p:cNvPr>
          <p:cNvSpPr>
            <a:spLocks noGrp="1"/>
          </p:cNvSpPr>
          <p:nvPr>
            <p:ph idx="1"/>
          </p:nvPr>
        </p:nvSpPr>
        <p:spPr/>
        <p:txBody>
          <a:bodyPr/>
          <a:lstStyle/>
          <a:p>
            <a:pPr marL="0" indent="0">
              <a:buNone/>
            </a:pPr>
            <a:r>
              <a:rPr lang="vi-VN"/>
              <a:t>Mỗi điểm đặc trưng sẽ được gán cho một hoặc nhiều hướng dựa trên hướng gradient của ảnh. </a:t>
            </a:r>
            <a:endParaRPr lang="en-US"/>
          </a:p>
          <a:p>
            <a:pPr marL="0" indent="0">
              <a:buNone/>
            </a:pPr>
            <a:endParaRPr lang="en-US"/>
          </a:p>
          <a:p>
            <a:pPr marL="0" indent="0">
              <a:buNone/>
            </a:pPr>
            <a:endParaRPr lang="en-US"/>
          </a:p>
        </p:txBody>
      </p:sp>
      <p:pic>
        <p:nvPicPr>
          <p:cNvPr id="5" name="Picture 4">
            <a:extLst>
              <a:ext uri="{FF2B5EF4-FFF2-40B4-BE49-F238E27FC236}">
                <a16:creationId xmlns:a16="http://schemas.microsoft.com/office/drawing/2014/main" id="{DE7369E9-41E3-4494-98B9-B645A3D2C824}"/>
              </a:ext>
            </a:extLst>
          </p:cNvPr>
          <p:cNvPicPr>
            <a:picLocks noChangeAspect="1"/>
          </p:cNvPicPr>
          <p:nvPr/>
        </p:nvPicPr>
        <p:blipFill>
          <a:blip r:embed="rId2"/>
          <a:stretch>
            <a:fillRect/>
          </a:stretch>
        </p:blipFill>
        <p:spPr>
          <a:xfrm>
            <a:off x="2853418" y="3107191"/>
            <a:ext cx="6724650" cy="2428875"/>
          </a:xfrm>
          <a:prstGeom prst="rect">
            <a:avLst/>
          </a:prstGeom>
        </p:spPr>
      </p:pic>
    </p:spTree>
    <p:extLst>
      <p:ext uri="{BB962C8B-B14F-4D97-AF65-F5344CB8AC3E}">
        <p14:creationId xmlns:p14="http://schemas.microsoft.com/office/powerpoint/2010/main" val="29175986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6E508-7AA3-4F84-9CEE-DB8A04644C06}"/>
              </a:ext>
            </a:extLst>
          </p:cNvPr>
          <p:cNvSpPr>
            <a:spLocks noGrp="1"/>
          </p:cNvSpPr>
          <p:nvPr>
            <p:ph type="title"/>
          </p:nvPr>
        </p:nvSpPr>
        <p:spPr>
          <a:xfrm>
            <a:off x="838200" y="365125"/>
            <a:ext cx="10515600" cy="788761"/>
          </a:xfrm>
        </p:spPr>
        <p:txBody>
          <a:bodyPr/>
          <a:lstStyle/>
          <a:p>
            <a:r>
              <a:rPr lang="en-US">
                <a:solidFill>
                  <a:srgbClr val="FF0000"/>
                </a:solidFill>
              </a:rPr>
              <a:t>Keypoint descriptor</a:t>
            </a:r>
          </a:p>
        </p:txBody>
      </p:sp>
      <p:sp>
        <p:nvSpPr>
          <p:cNvPr id="3" name="Content Placeholder 2">
            <a:extLst>
              <a:ext uri="{FF2B5EF4-FFF2-40B4-BE49-F238E27FC236}">
                <a16:creationId xmlns:a16="http://schemas.microsoft.com/office/drawing/2014/main" id="{C62C2F59-02AD-41C8-9E41-DC07F091C6E1}"/>
              </a:ext>
            </a:extLst>
          </p:cNvPr>
          <p:cNvSpPr>
            <a:spLocks noGrp="1"/>
          </p:cNvSpPr>
          <p:nvPr>
            <p:ph idx="1"/>
          </p:nvPr>
        </p:nvSpPr>
        <p:spPr>
          <a:xfrm>
            <a:off x="740229" y="1153886"/>
            <a:ext cx="10613571" cy="5023077"/>
          </a:xfrm>
        </p:spPr>
        <p:txBody>
          <a:bodyPr/>
          <a:lstStyle/>
          <a:p>
            <a:pPr marL="0" indent="0">
              <a:buNone/>
            </a:pPr>
            <a:r>
              <a:rPr lang="vi-VN" sz="2600"/>
              <a:t>SIFT  tính Keypoint descriptor bằng cách lấy 16x16 neighborhood</a:t>
            </a:r>
            <a:r>
              <a:rPr lang="en-US" sz="2600"/>
              <a:t> </a:t>
            </a:r>
            <a:r>
              <a:rPr lang="vi-VN" sz="2600"/>
              <a:t>(điểm liền kề) của keypoint đó, rồi chia thành 16 sub-blocks với kích thước 4x4. Với mỗi sub-block, ta sẽ tạo được 8 bin oritation</a:t>
            </a:r>
            <a:r>
              <a:rPr lang="en-US" sz="2600"/>
              <a:t>.</a:t>
            </a:r>
            <a:r>
              <a:rPr lang="vi-VN" sz="2600"/>
              <a:t> Do đó tất cả sẽ có 128 bin giá trị tương ứng với 1 vector biểu hiện cho keypoint descriptor.</a:t>
            </a:r>
            <a:endParaRPr lang="en-US" sz="2600"/>
          </a:p>
          <a:p>
            <a:endParaRPr lang="en-US"/>
          </a:p>
          <a:p>
            <a:endParaRPr lang="en-US"/>
          </a:p>
          <a:p>
            <a:endParaRPr lang="en-US"/>
          </a:p>
        </p:txBody>
      </p:sp>
      <p:pic>
        <p:nvPicPr>
          <p:cNvPr id="5" name="Picture 4">
            <a:extLst>
              <a:ext uri="{FF2B5EF4-FFF2-40B4-BE49-F238E27FC236}">
                <a16:creationId xmlns:a16="http://schemas.microsoft.com/office/drawing/2014/main" id="{E030731F-3306-4070-8B4E-801D14054093}"/>
              </a:ext>
            </a:extLst>
          </p:cNvPr>
          <p:cNvPicPr>
            <a:picLocks noChangeAspect="1"/>
          </p:cNvPicPr>
          <p:nvPr/>
        </p:nvPicPr>
        <p:blipFill>
          <a:blip r:embed="rId2"/>
          <a:stretch>
            <a:fillRect/>
          </a:stretch>
        </p:blipFill>
        <p:spPr>
          <a:xfrm>
            <a:off x="3065690" y="2833114"/>
            <a:ext cx="6404881" cy="3765599"/>
          </a:xfrm>
          <a:prstGeom prst="rect">
            <a:avLst/>
          </a:prstGeom>
        </p:spPr>
      </p:pic>
    </p:spTree>
    <p:extLst>
      <p:ext uri="{BB962C8B-B14F-4D97-AF65-F5344CB8AC3E}">
        <p14:creationId xmlns:p14="http://schemas.microsoft.com/office/powerpoint/2010/main" val="6068532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F1EEB-CF32-44E8-B14E-B2ACCB150941}"/>
              </a:ext>
            </a:extLst>
          </p:cNvPr>
          <p:cNvSpPr>
            <a:spLocks noGrp="1"/>
          </p:cNvSpPr>
          <p:nvPr>
            <p:ph type="ctrTitle"/>
          </p:nvPr>
        </p:nvSpPr>
        <p:spPr>
          <a:xfrm>
            <a:off x="1524000" y="1122363"/>
            <a:ext cx="9144000" cy="1020990"/>
          </a:xfrm>
        </p:spPr>
        <p:txBody>
          <a:bodyPr>
            <a:normAutofit fontScale="90000"/>
          </a:bodyPr>
          <a:lstStyle/>
          <a:p>
            <a:r>
              <a:rPr lang="en-US"/>
              <a:t>Ví dụ: Sau khi tìm được điểm đặc trưng</a:t>
            </a:r>
          </a:p>
        </p:txBody>
      </p:sp>
      <p:sp>
        <p:nvSpPr>
          <p:cNvPr id="3" name="Subtitle 2">
            <a:extLst>
              <a:ext uri="{FF2B5EF4-FFF2-40B4-BE49-F238E27FC236}">
                <a16:creationId xmlns:a16="http://schemas.microsoft.com/office/drawing/2014/main" id="{0400836C-D39B-4234-BCB2-18351694A081}"/>
              </a:ext>
            </a:extLst>
          </p:cNvPr>
          <p:cNvSpPr>
            <a:spLocks noGrp="1"/>
          </p:cNvSpPr>
          <p:nvPr>
            <p:ph type="subTitle" idx="1"/>
          </p:nvPr>
        </p:nvSpPr>
        <p:spPr/>
        <p:txBody>
          <a:bodyPr/>
          <a:lstStyle/>
          <a:p>
            <a:pPr algn="l"/>
            <a:endParaRPr lang="en-US"/>
          </a:p>
        </p:txBody>
      </p:sp>
      <p:pic>
        <p:nvPicPr>
          <p:cNvPr id="5" name="Picture 4">
            <a:extLst>
              <a:ext uri="{FF2B5EF4-FFF2-40B4-BE49-F238E27FC236}">
                <a16:creationId xmlns:a16="http://schemas.microsoft.com/office/drawing/2014/main" id="{AB5AA1D3-8009-403C-8788-61712A0A0657}"/>
              </a:ext>
            </a:extLst>
          </p:cNvPr>
          <p:cNvPicPr>
            <a:picLocks noChangeAspect="1"/>
          </p:cNvPicPr>
          <p:nvPr/>
        </p:nvPicPr>
        <p:blipFill>
          <a:blip r:embed="rId2"/>
          <a:stretch>
            <a:fillRect/>
          </a:stretch>
        </p:blipFill>
        <p:spPr>
          <a:xfrm>
            <a:off x="2042958" y="2688771"/>
            <a:ext cx="3584955" cy="4027714"/>
          </a:xfrm>
          <a:prstGeom prst="rect">
            <a:avLst/>
          </a:prstGeom>
        </p:spPr>
      </p:pic>
      <p:pic>
        <p:nvPicPr>
          <p:cNvPr id="7" name="Picture 6">
            <a:extLst>
              <a:ext uri="{FF2B5EF4-FFF2-40B4-BE49-F238E27FC236}">
                <a16:creationId xmlns:a16="http://schemas.microsoft.com/office/drawing/2014/main" id="{570ACD87-291A-4C54-8622-CA0212E43802}"/>
              </a:ext>
            </a:extLst>
          </p:cNvPr>
          <p:cNvPicPr>
            <a:picLocks noChangeAspect="1"/>
          </p:cNvPicPr>
          <p:nvPr/>
        </p:nvPicPr>
        <p:blipFill>
          <a:blip r:embed="rId3"/>
          <a:stretch>
            <a:fillRect/>
          </a:stretch>
        </p:blipFill>
        <p:spPr>
          <a:xfrm>
            <a:off x="5794828" y="2688770"/>
            <a:ext cx="4504867" cy="4027713"/>
          </a:xfrm>
          <a:prstGeom prst="rect">
            <a:avLst/>
          </a:prstGeom>
        </p:spPr>
      </p:pic>
    </p:spTree>
    <p:extLst>
      <p:ext uri="{BB962C8B-B14F-4D97-AF65-F5344CB8AC3E}">
        <p14:creationId xmlns:p14="http://schemas.microsoft.com/office/powerpoint/2010/main" val="41772017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731CF-7A49-488E-952F-8DB7A8626FA3}"/>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AED9648A-94F4-4242-895D-05DDE5DBD673}"/>
              </a:ext>
            </a:extLst>
          </p:cNvPr>
          <p:cNvSpPr>
            <a:spLocks noGrp="1"/>
          </p:cNvSpPr>
          <p:nvPr>
            <p:ph type="subTitle" idx="1"/>
          </p:nvPr>
        </p:nvSpPr>
        <p:spPr/>
        <p:txBody>
          <a:bodyPr/>
          <a:lstStyle/>
          <a:p>
            <a:endParaRPr lang="en-US"/>
          </a:p>
        </p:txBody>
      </p:sp>
      <p:pic>
        <p:nvPicPr>
          <p:cNvPr id="5" name="Picture 4" descr="Diagram&#10;&#10;Description automatically generated">
            <a:extLst>
              <a:ext uri="{FF2B5EF4-FFF2-40B4-BE49-F238E27FC236}">
                <a16:creationId xmlns:a16="http://schemas.microsoft.com/office/drawing/2014/main" id="{B096D57E-EE95-4240-A3AF-8620E16F3B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7605" y="979714"/>
            <a:ext cx="8280508" cy="4702867"/>
          </a:xfrm>
          <a:prstGeom prst="rect">
            <a:avLst/>
          </a:prstGeom>
        </p:spPr>
      </p:pic>
    </p:spTree>
    <p:extLst>
      <p:ext uri="{BB962C8B-B14F-4D97-AF65-F5344CB8AC3E}">
        <p14:creationId xmlns:p14="http://schemas.microsoft.com/office/powerpoint/2010/main" val="22002342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9AEC0-C48E-4F5D-8F85-AB4C0F67AE8E}"/>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71901B4E-DE46-4B05-855B-821DB401DD02}"/>
              </a:ext>
            </a:extLst>
          </p:cNvPr>
          <p:cNvSpPr>
            <a:spLocks noGrp="1"/>
          </p:cNvSpPr>
          <p:nvPr>
            <p:ph type="subTitle" idx="1"/>
          </p:nvPr>
        </p:nvSpPr>
        <p:spPr/>
        <p:txBody>
          <a:bodyPr/>
          <a:lstStyle/>
          <a:p>
            <a:endParaRPr lang="en-US"/>
          </a:p>
        </p:txBody>
      </p:sp>
      <p:pic>
        <p:nvPicPr>
          <p:cNvPr id="5" name="Picture 4">
            <a:extLst>
              <a:ext uri="{FF2B5EF4-FFF2-40B4-BE49-F238E27FC236}">
                <a16:creationId xmlns:a16="http://schemas.microsoft.com/office/drawing/2014/main" id="{EE49A8DB-1530-439F-B0C7-BF28857C1848}"/>
              </a:ext>
            </a:extLst>
          </p:cNvPr>
          <p:cNvPicPr>
            <a:picLocks noChangeAspect="1"/>
          </p:cNvPicPr>
          <p:nvPr/>
        </p:nvPicPr>
        <p:blipFill>
          <a:blip r:embed="rId2"/>
          <a:stretch>
            <a:fillRect/>
          </a:stretch>
        </p:blipFill>
        <p:spPr>
          <a:xfrm>
            <a:off x="1162050" y="823912"/>
            <a:ext cx="9867900" cy="5210175"/>
          </a:xfrm>
          <a:prstGeom prst="rect">
            <a:avLst/>
          </a:prstGeom>
        </p:spPr>
      </p:pic>
    </p:spTree>
    <p:extLst>
      <p:ext uri="{BB962C8B-B14F-4D97-AF65-F5344CB8AC3E}">
        <p14:creationId xmlns:p14="http://schemas.microsoft.com/office/powerpoint/2010/main" val="1154294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D1DCF0-61BB-49E8-9283-205A62C78536}"/>
              </a:ext>
            </a:extLst>
          </p:cNvPr>
          <p:cNvSpPr>
            <a:spLocks noGrp="1"/>
          </p:cNvSpPr>
          <p:nvPr>
            <p:ph type="ctrTitle"/>
          </p:nvPr>
        </p:nvSpPr>
        <p:spPr>
          <a:xfrm>
            <a:off x="1523999" y="1122364"/>
            <a:ext cx="9644743" cy="1043894"/>
          </a:xfrm>
        </p:spPr>
        <p:txBody>
          <a:bodyPr/>
          <a:lstStyle/>
          <a:p>
            <a:r>
              <a:rPr lang="en-US">
                <a:solidFill>
                  <a:srgbClr val="FF0000"/>
                </a:solidFill>
              </a:rPr>
              <a:t>Affine transformation</a:t>
            </a:r>
            <a:endParaRPr lang="en-US"/>
          </a:p>
        </p:txBody>
      </p:sp>
      <p:sp>
        <p:nvSpPr>
          <p:cNvPr id="3" name="Subtitle 2">
            <a:extLst>
              <a:ext uri="{FF2B5EF4-FFF2-40B4-BE49-F238E27FC236}">
                <a16:creationId xmlns:a16="http://schemas.microsoft.com/office/drawing/2014/main" id="{017DA324-13ED-4E2A-BE05-EB4E91B89A91}"/>
              </a:ext>
            </a:extLst>
          </p:cNvPr>
          <p:cNvSpPr>
            <a:spLocks noGrp="1"/>
          </p:cNvSpPr>
          <p:nvPr>
            <p:ph type="subTitle" idx="1"/>
          </p:nvPr>
        </p:nvSpPr>
        <p:spPr>
          <a:xfrm>
            <a:off x="1523999" y="2351314"/>
            <a:ext cx="9144001" cy="2906486"/>
          </a:xfrm>
        </p:spPr>
        <p:txBody>
          <a:bodyPr/>
          <a:lstStyle/>
          <a:p>
            <a:endParaRPr lang="en-US"/>
          </a:p>
        </p:txBody>
      </p:sp>
      <p:pic>
        <p:nvPicPr>
          <p:cNvPr id="5" name="Picture 4">
            <a:extLst>
              <a:ext uri="{FF2B5EF4-FFF2-40B4-BE49-F238E27FC236}">
                <a16:creationId xmlns:a16="http://schemas.microsoft.com/office/drawing/2014/main" id="{D9C64BB5-92E9-41AB-B189-E4D848B3CF94}"/>
              </a:ext>
            </a:extLst>
          </p:cNvPr>
          <p:cNvPicPr>
            <a:picLocks noChangeAspect="1"/>
          </p:cNvPicPr>
          <p:nvPr/>
        </p:nvPicPr>
        <p:blipFill>
          <a:blip r:embed="rId2"/>
          <a:stretch>
            <a:fillRect/>
          </a:stretch>
        </p:blipFill>
        <p:spPr>
          <a:xfrm>
            <a:off x="1915204" y="2890838"/>
            <a:ext cx="8045224" cy="2199484"/>
          </a:xfrm>
          <a:prstGeom prst="rect">
            <a:avLst/>
          </a:prstGeom>
        </p:spPr>
      </p:pic>
    </p:spTree>
    <p:extLst>
      <p:ext uri="{BB962C8B-B14F-4D97-AF65-F5344CB8AC3E}">
        <p14:creationId xmlns:p14="http://schemas.microsoft.com/office/powerpoint/2010/main" val="8642020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D81F05-6E8C-4E7C-8D00-7620E80122BB}"/>
              </a:ext>
            </a:extLst>
          </p:cNvPr>
          <p:cNvSpPr>
            <a:spLocks noGrp="1"/>
          </p:cNvSpPr>
          <p:nvPr>
            <p:ph type="title"/>
          </p:nvPr>
        </p:nvSpPr>
        <p:spPr/>
        <p:txBody>
          <a:bodyPr/>
          <a:lstStyle/>
          <a:p>
            <a:r>
              <a:rPr lang="en-US">
                <a:solidFill>
                  <a:srgbClr val="FF0000"/>
                </a:solidFill>
              </a:rPr>
              <a:t>Affine transformation</a:t>
            </a:r>
          </a:p>
        </p:txBody>
      </p:sp>
      <p:pic>
        <p:nvPicPr>
          <p:cNvPr id="3074" name="Picture 2">
            <a:extLst>
              <a:ext uri="{FF2B5EF4-FFF2-40B4-BE49-F238E27FC236}">
                <a16:creationId xmlns:a16="http://schemas.microsoft.com/office/drawing/2014/main" id="{F6842790-7C1C-40B4-8A8D-DB81239F93C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28144" y="1825625"/>
            <a:ext cx="7735712"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9194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C7695-708B-4A73-85CE-159D9E908067}"/>
              </a:ext>
            </a:extLst>
          </p:cNvPr>
          <p:cNvSpPr>
            <a:spLocks noGrp="1"/>
          </p:cNvSpPr>
          <p:nvPr>
            <p:ph type="title"/>
          </p:nvPr>
        </p:nvSpPr>
        <p:spPr/>
        <p:txBody>
          <a:bodyPr/>
          <a:lstStyle/>
          <a:p>
            <a:pPr algn="ctr"/>
            <a:r>
              <a:rPr lang="en-US">
                <a:solidFill>
                  <a:srgbClr val="FF0000"/>
                </a:solidFill>
              </a:rPr>
              <a:t>RANSAC</a:t>
            </a:r>
          </a:p>
        </p:txBody>
      </p:sp>
      <p:sp>
        <p:nvSpPr>
          <p:cNvPr id="3" name="Content Placeholder 2">
            <a:extLst>
              <a:ext uri="{FF2B5EF4-FFF2-40B4-BE49-F238E27FC236}">
                <a16:creationId xmlns:a16="http://schemas.microsoft.com/office/drawing/2014/main" id="{070CD11D-5080-4C3D-8EE0-B2603F2E496F}"/>
              </a:ext>
            </a:extLst>
          </p:cNvPr>
          <p:cNvSpPr>
            <a:spLocks noGrp="1"/>
          </p:cNvSpPr>
          <p:nvPr>
            <p:ph idx="1"/>
          </p:nvPr>
        </p:nvSpPr>
        <p:spPr>
          <a:xfrm>
            <a:off x="631371" y="1469571"/>
            <a:ext cx="11212285" cy="5023304"/>
          </a:xfrm>
        </p:spPr>
        <p:txBody>
          <a:bodyPr/>
          <a:lstStyle/>
          <a:p>
            <a:r>
              <a:rPr lang="en-US">
                <a:latin typeface="Arial" panose="020B0604020202020204" pitchFamily="34" charset="0"/>
                <a:cs typeface="Arial" panose="020B0604020202020204" pitchFamily="34" charset="0"/>
              </a:rPr>
              <a:t>“RANdom SAmple Consensus” có nghĩa là “đồng thuận mẫu ngẫu nhiên”. Fischler và Bolles đề xuất 1981</a:t>
            </a:r>
          </a:p>
          <a:p>
            <a:endParaRPr lang="en-US">
              <a:latin typeface="Arial" panose="020B0604020202020204" pitchFamily="34" charset="0"/>
              <a:cs typeface="Arial" panose="020B0604020202020204" pitchFamily="34" charset="0"/>
            </a:endParaRPr>
          </a:p>
          <a:p>
            <a:r>
              <a:rPr lang="vi-VN">
                <a:latin typeface="Arial" panose="020B0604020202020204" pitchFamily="34" charset="0"/>
                <a:cs typeface="Arial" panose="020B0604020202020204" pitchFamily="34" charset="0"/>
              </a:rPr>
              <a:t>Ý tưởng của thuật toán là: Từ tập dữ liệu đầu vào có hai loại dữ liệu là “inlier” và “outlier”,trong đó, “inlier” là các dữ liệu không phải nhiễu và “outlier” là các dữ liệu nhiễu</a:t>
            </a:r>
            <a:endParaRPr lang="en-US">
              <a:latin typeface="Arial" panose="020B0604020202020204" pitchFamily="34" charset="0"/>
              <a:cs typeface="Arial" panose="020B0604020202020204" pitchFamily="34" charset="0"/>
            </a:endParaRPr>
          </a:p>
          <a:p>
            <a:r>
              <a:rPr lang="vi-VN">
                <a:latin typeface="Arial" panose="020B0604020202020204" pitchFamily="34" charset="0"/>
                <a:cs typeface="Arial" panose="020B0604020202020204" pitchFamily="34" charset="0"/>
              </a:rPr>
              <a:t> </a:t>
            </a:r>
            <a:r>
              <a:rPr lang="en-US">
                <a:latin typeface="Arial" panose="020B0604020202020204" pitchFamily="34" charset="0"/>
                <a:cs typeface="Arial" panose="020B0604020202020204" pitchFamily="34" charset="0"/>
              </a:rPr>
              <a:t>T</a:t>
            </a:r>
            <a:r>
              <a:rPr lang="vi-VN">
                <a:latin typeface="Arial" panose="020B0604020202020204" pitchFamily="34" charset="0"/>
                <a:cs typeface="Arial" panose="020B0604020202020204" pitchFamily="34" charset="0"/>
              </a:rPr>
              <a:t>a tiến hành</a:t>
            </a:r>
            <a:r>
              <a:rPr lang="en-US">
                <a:latin typeface="Arial" panose="020B0604020202020204" pitchFamily="34" charset="0"/>
                <a:cs typeface="Arial" panose="020B0604020202020204" pitchFamily="34" charset="0"/>
              </a:rPr>
              <a:t>. </a:t>
            </a:r>
            <a:r>
              <a:rPr lang="vi-VN">
                <a:latin typeface="Arial" panose="020B0604020202020204" pitchFamily="34" charset="0"/>
                <a:cs typeface="Arial" panose="020B0604020202020204" pitchFamily="34" charset="0"/>
              </a:rPr>
              <a:t>tính toán và tìm ra mô hình tốt nhất cho tập dữ liệu. Việc tính toán và chọn ra mô hình tốt nhất</a:t>
            </a:r>
            <a:r>
              <a:rPr lang="en-US">
                <a:latin typeface="Arial" panose="020B0604020202020204" pitchFamily="34" charset="0"/>
                <a:cs typeface="Arial" panose="020B0604020202020204" pitchFamily="34" charset="0"/>
              </a:rPr>
              <a:t> </a:t>
            </a:r>
            <a:r>
              <a:rPr lang="vi-VN">
                <a:latin typeface="Arial" panose="020B0604020202020204" pitchFamily="34" charset="0"/>
                <a:cs typeface="Arial" panose="020B0604020202020204" pitchFamily="34" charset="0"/>
              </a:rPr>
              <a:t>sẽ được lặp đi lặp lại</a:t>
            </a:r>
            <a:r>
              <a:rPr lang="vi-VN" i="1">
                <a:latin typeface="Arial" panose="020B0604020202020204" pitchFamily="34" charset="0"/>
                <a:cs typeface="Arial" panose="020B0604020202020204" pitchFamily="34" charset="0"/>
              </a:rPr>
              <a:t> k </a:t>
            </a:r>
            <a:r>
              <a:rPr lang="vi-VN">
                <a:latin typeface="Arial" panose="020B0604020202020204" pitchFamily="34" charset="0"/>
                <a:cs typeface="Arial" panose="020B0604020202020204" pitchFamily="34" charset="0"/>
              </a:rPr>
              <a:t>lần</a:t>
            </a:r>
            <a:r>
              <a:rPr lang="en-US">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0744313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3A8BE-B8CD-48FD-B6E2-7A5A8DAB72F7}"/>
              </a:ext>
            </a:extLst>
          </p:cNvPr>
          <p:cNvSpPr>
            <a:spLocks noGrp="1"/>
          </p:cNvSpPr>
          <p:nvPr>
            <p:ph type="title"/>
          </p:nvPr>
        </p:nvSpPr>
        <p:spPr/>
        <p:txBody>
          <a:bodyPr/>
          <a:lstStyle/>
          <a:p>
            <a:r>
              <a:rPr lang="en-US">
                <a:solidFill>
                  <a:srgbClr val="FF0000"/>
                </a:solidFill>
              </a:rPr>
              <a:t>Matching sau khi áp dụng Ransac</a:t>
            </a:r>
          </a:p>
        </p:txBody>
      </p:sp>
      <p:pic>
        <p:nvPicPr>
          <p:cNvPr id="5" name="Content Placeholder 4">
            <a:extLst>
              <a:ext uri="{FF2B5EF4-FFF2-40B4-BE49-F238E27FC236}">
                <a16:creationId xmlns:a16="http://schemas.microsoft.com/office/drawing/2014/main" id="{1566F97A-320B-4EAE-A228-3FEB31374ACD}"/>
              </a:ext>
            </a:extLst>
          </p:cNvPr>
          <p:cNvPicPr>
            <a:picLocks noGrp="1" noChangeAspect="1"/>
          </p:cNvPicPr>
          <p:nvPr>
            <p:ph idx="1"/>
          </p:nvPr>
        </p:nvPicPr>
        <p:blipFill>
          <a:blip r:embed="rId2"/>
          <a:stretch>
            <a:fillRect/>
          </a:stretch>
        </p:blipFill>
        <p:spPr>
          <a:xfrm>
            <a:off x="2066248" y="1825625"/>
            <a:ext cx="8059503" cy="4351338"/>
          </a:xfrm>
        </p:spPr>
      </p:pic>
    </p:spTree>
    <p:extLst>
      <p:ext uri="{BB962C8B-B14F-4D97-AF65-F5344CB8AC3E}">
        <p14:creationId xmlns:p14="http://schemas.microsoft.com/office/powerpoint/2010/main" val="2703378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7EA40-5F40-4340-8F5A-4CE016C802D6}"/>
              </a:ext>
            </a:extLst>
          </p:cNvPr>
          <p:cNvSpPr>
            <a:spLocks noGrp="1"/>
          </p:cNvSpPr>
          <p:nvPr>
            <p:ph type="title"/>
          </p:nvPr>
        </p:nvSpPr>
        <p:spPr/>
        <p:txBody>
          <a:bodyPr/>
          <a:lstStyle/>
          <a:p>
            <a:r>
              <a:rPr lang="en-US">
                <a:solidFill>
                  <a:srgbClr val="FF0000"/>
                </a:solidFill>
              </a:rPr>
              <a:t>Kết quả: Affine Transform</a:t>
            </a:r>
          </a:p>
        </p:txBody>
      </p:sp>
      <p:pic>
        <p:nvPicPr>
          <p:cNvPr id="5" name="Content Placeholder 4">
            <a:extLst>
              <a:ext uri="{FF2B5EF4-FFF2-40B4-BE49-F238E27FC236}">
                <a16:creationId xmlns:a16="http://schemas.microsoft.com/office/drawing/2014/main" id="{9BAFF7F2-C68D-4598-BFA9-3BA2D99FA199}"/>
              </a:ext>
            </a:extLst>
          </p:cNvPr>
          <p:cNvPicPr>
            <a:picLocks noGrp="1" noChangeAspect="1"/>
          </p:cNvPicPr>
          <p:nvPr>
            <p:ph idx="1"/>
          </p:nvPr>
        </p:nvPicPr>
        <p:blipFill>
          <a:blip r:embed="rId2"/>
          <a:stretch>
            <a:fillRect/>
          </a:stretch>
        </p:blipFill>
        <p:spPr>
          <a:xfrm>
            <a:off x="3404326" y="1825625"/>
            <a:ext cx="6142445" cy="4964914"/>
          </a:xfrm>
        </p:spPr>
      </p:pic>
    </p:spTree>
    <p:extLst>
      <p:ext uri="{BB962C8B-B14F-4D97-AF65-F5344CB8AC3E}">
        <p14:creationId xmlns:p14="http://schemas.microsoft.com/office/powerpoint/2010/main" val="15305006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5798C6-165F-48DA-B484-2D962F75FB06}"/>
              </a:ext>
            </a:extLst>
          </p:cNvPr>
          <p:cNvSpPr>
            <a:spLocks noGrp="1"/>
          </p:cNvSpPr>
          <p:nvPr>
            <p:ph type="title"/>
          </p:nvPr>
        </p:nvSpPr>
        <p:spPr/>
        <p:txBody>
          <a:bodyPr/>
          <a:lstStyle/>
          <a:p>
            <a:pPr algn="ctr"/>
            <a:r>
              <a:rPr lang="en-US">
                <a:solidFill>
                  <a:srgbClr val="FF0000"/>
                </a:solidFill>
              </a:rPr>
              <a:t>Bài toán</a:t>
            </a:r>
          </a:p>
        </p:txBody>
      </p:sp>
      <p:graphicFrame>
        <p:nvGraphicFramePr>
          <p:cNvPr id="6" name="Table 6">
            <a:extLst>
              <a:ext uri="{FF2B5EF4-FFF2-40B4-BE49-F238E27FC236}">
                <a16:creationId xmlns:a16="http://schemas.microsoft.com/office/drawing/2014/main" id="{C6F0B580-333D-4C34-9748-BA06ED6E9640}"/>
              </a:ext>
            </a:extLst>
          </p:cNvPr>
          <p:cNvGraphicFramePr>
            <a:graphicFrameLocks noGrp="1"/>
          </p:cNvGraphicFramePr>
          <p:nvPr>
            <p:ph idx="1"/>
            <p:extLst>
              <p:ext uri="{D42A27DB-BD31-4B8C-83A1-F6EECF244321}">
                <p14:modId xmlns:p14="http://schemas.microsoft.com/office/powerpoint/2010/main" val="2316018373"/>
              </p:ext>
            </p:extLst>
          </p:nvPr>
        </p:nvGraphicFramePr>
        <p:xfrm>
          <a:off x="838200" y="1825624"/>
          <a:ext cx="10515600" cy="3203576"/>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1398884836"/>
                    </a:ext>
                  </a:extLst>
                </a:gridCol>
                <a:gridCol w="5257800">
                  <a:extLst>
                    <a:ext uri="{9D8B030D-6E8A-4147-A177-3AD203B41FA5}">
                      <a16:colId xmlns:a16="http://schemas.microsoft.com/office/drawing/2014/main" val="1096267345"/>
                    </a:ext>
                  </a:extLst>
                </a:gridCol>
              </a:tblGrid>
              <a:tr h="3203576">
                <a:tc>
                  <a:txBody>
                    <a:bodyPr/>
                    <a:lstStyle/>
                    <a:p>
                      <a:endParaRPr lang="en-US"/>
                    </a:p>
                  </a:txBody>
                  <a:tcPr>
                    <a:solidFill>
                      <a:schemeClr val="bg1"/>
                    </a:solidFill>
                  </a:tcPr>
                </a:tc>
                <a:tc>
                  <a:txBody>
                    <a:bodyPr/>
                    <a:lstStyle/>
                    <a:p>
                      <a:endParaRPr lang="en-US"/>
                    </a:p>
                  </a:txBody>
                  <a:tcPr>
                    <a:solidFill>
                      <a:schemeClr val="bg1"/>
                    </a:solidFill>
                  </a:tcPr>
                </a:tc>
                <a:extLst>
                  <a:ext uri="{0D108BD9-81ED-4DB2-BD59-A6C34878D82A}">
                    <a16:rowId xmlns:a16="http://schemas.microsoft.com/office/drawing/2014/main" val="7920192"/>
                  </a:ext>
                </a:extLst>
              </a:tr>
            </a:tbl>
          </a:graphicData>
        </a:graphic>
      </p:graphicFrame>
      <p:pic>
        <p:nvPicPr>
          <p:cNvPr id="10" name="Picture 9" descr="A cat wearing sunglasses&#10;&#10;Description automatically generated with medium confidence">
            <a:extLst>
              <a:ext uri="{FF2B5EF4-FFF2-40B4-BE49-F238E27FC236}">
                <a16:creationId xmlns:a16="http://schemas.microsoft.com/office/drawing/2014/main" id="{3E8D1FDD-94E2-42D8-BF88-A2D22B1D8D6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42254" y="2070892"/>
            <a:ext cx="3448845" cy="3448845"/>
          </a:xfrm>
          <a:prstGeom prst="rect">
            <a:avLst/>
          </a:prstGeom>
        </p:spPr>
      </p:pic>
      <p:pic>
        <p:nvPicPr>
          <p:cNvPr id="12" name="Picture 11" descr="A picture containing text, businesscard&#10;&#10;Description automatically generated">
            <a:extLst>
              <a:ext uri="{FF2B5EF4-FFF2-40B4-BE49-F238E27FC236}">
                <a16:creationId xmlns:a16="http://schemas.microsoft.com/office/drawing/2014/main" id="{6C4CB34D-D2A1-42D4-AA9D-EB903AA309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72881" y="2070893"/>
            <a:ext cx="4480919" cy="3203576"/>
          </a:xfrm>
          <a:prstGeom prst="rect">
            <a:avLst/>
          </a:prstGeom>
        </p:spPr>
      </p:pic>
    </p:spTree>
    <p:extLst>
      <p:ext uri="{BB962C8B-B14F-4D97-AF65-F5344CB8AC3E}">
        <p14:creationId xmlns:p14="http://schemas.microsoft.com/office/powerpoint/2010/main" val="19783992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0A7ED-5BE4-4274-A7C1-680C02DEA491}"/>
              </a:ext>
            </a:extLst>
          </p:cNvPr>
          <p:cNvSpPr>
            <a:spLocks noGrp="1"/>
          </p:cNvSpPr>
          <p:nvPr>
            <p:ph type="title"/>
          </p:nvPr>
        </p:nvSpPr>
        <p:spPr/>
        <p:txBody>
          <a:bodyPr/>
          <a:lstStyle/>
          <a:p>
            <a:endParaRPr lang="en-US"/>
          </a:p>
        </p:txBody>
      </p:sp>
      <p:sp>
        <p:nvSpPr>
          <p:cNvPr id="4" name="Content Placeholder 3">
            <a:extLst>
              <a:ext uri="{FF2B5EF4-FFF2-40B4-BE49-F238E27FC236}">
                <a16:creationId xmlns:a16="http://schemas.microsoft.com/office/drawing/2014/main" id="{30EAC9C0-211F-48FF-8216-ED501DDFBF03}"/>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55B9D51A-B938-4840-9BF5-383F16F3B66B}"/>
              </a:ext>
            </a:extLst>
          </p:cNvPr>
          <p:cNvPicPr>
            <a:picLocks noChangeAspect="1"/>
          </p:cNvPicPr>
          <p:nvPr/>
        </p:nvPicPr>
        <p:blipFill>
          <a:blip r:embed="rId2"/>
          <a:stretch>
            <a:fillRect/>
          </a:stretch>
        </p:blipFill>
        <p:spPr>
          <a:xfrm>
            <a:off x="838200" y="790575"/>
            <a:ext cx="10634133" cy="5981700"/>
          </a:xfrm>
          <a:prstGeom prst="rect">
            <a:avLst/>
          </a:prstGeom>
        </p:spPr>
      </p:pic>
    </p:spTree>
    <p:extLst>
      <p:ext uri="{BB962C8B-B14F-4D97-AF65-F5344CB8AC3E}">
        <p14:creationId xmlns:p14="http://schemas.microsoft.com/office/powerpoint/2010/main" val="124302619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AFDEC-FF3B-4991-86DA-4F0BB5298AC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B9A57B1-A65E-455C-8E84-B02CAB510053}"/>
              </a:ext>
            </a:extLst>
          </p:cNvPr>
          <p:cNvSpPr>
            <a:spLocks noGrp="1"/>
          </p:cNvSpPr>
          <p:nvPr>
            <p:ph idx="1"/>
          </p:nvPr>
        </p:nvSpPr>
        <p:spPr/>
        <p:txBody>
          <a:bodyPr>
            <a:normAutofit/>
          </a:bodyPr>
          <a:lstStyle/>
          <a:p>
            <a:pPr marL="0" indent="0" algn="ctr">
              <a:buNone/>
            </a:pPr>
            <a:endParaRPr lang="en-US" sz="4400">
              <a:solidFill>
                <a:srgbClr val="FF0000"/>
              </a:solidFill>
            </a:endParaRPr>
          </a:p>
          <a:p>
            <a:pPr marL="0" indent="0" algn="ctr">
              <a:buNone/>
            </a:pPr>
            <a:r>
              <a:rPr lang="en-US" sz="4400">
                <a:solidFill>
                  <a:srgbClr val="FF0000"/>
                </a:solidFill>
              </a:rPr>
              <a:t>Xin cảm ơn Thầy, Cô và các bạn đã lắng nghe !!</a:t>
            </a:r>
          </a:p>
        </p:txBody>
      </p:sp>
    </p:spTree>
    <p:extLst>
      <p:ext uri="{BB962C8B-B14F-4D97-AF65-F5344CB8AC3E}">
        <p14:creationId xmlns:p14="http://schemas.microsoft.com/office/powerpoint/2010/main" val="27889581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0F405-FC35-409B-88DC-F01DBABE4358}"/>
              </a:ext>
            </a:extLst>
          </p:cNvPr>
          <p:cNvSpPr>
            <a:spLocks noGrp="1"/>
          </p:cNvSpPr>
          <p:nvPr>
            <p:ph type="title"/>
          </p:nvPr>
        </p:nvSpPr>
        <p:spPr>
          <a:xfrm>
            <a:off x="838200" y="1"/>
            <a:ext cx="10515600" cy="1690688"/>
          </a:xfrm>
        </p:spPr>
        <p:txBody>
          <a:bodyPr/>
          <a:lstStyle/>
          <a:p>
            <a:pPr algn="ctr"/>
            <a:r>
              <a:rPr lang="en-US" b="1">
                <a:solidFill>
                  <a:srgbClr val="FF0000"/>
                </a:solidFill>
              </a:rPr>
              <a:t>Ý tưởng</a:t>
            </a:r>
          </a:p>
        </p:txBody>
      </p:sp>
      <p:graphicFrame>
        <p:nvGraphicFramePr>
          <p:cNvPr id="4" name="Table 4">
            <a:extLst>
              <a:ext uri="{FF2B5EF4-FFF2-40B4-BE49-F238E27FC236}">
                <a16:creationId xmlns:a16="http://schemas.microsoft.com/office/drawing/2014/main" id="{23638C1D-214E-413A-B0E9-A3C4B497C23C}"/>
              </a:ext>
            </a:extLst>
          </p:cNvPr>
          <p:cNvGraphicFramePr>
            <a:graphicFrameLocks noGrp="1"/>
          </p:cNvGraphicFramePr>
          <p:nvPr>
            <p:ph idx="1"/>
            <p:extLst>
              <p:ext uri="{D42A27DB-BD31-4B8C-83A1-F6EECF244321}">
                <p14:modId xmlns:p14="http://schemas.microsoft.com/office/powerpoint/2010/main" val="753285986"/>
              </p:ext>
            </p:extLst>
          </p:nvPr>
        </p:nvGraphicFramePr>
        <p:xfrm>
          <a:off x="1571624" y="2114550"/>
          <a:ext cx="9782176" cy="3890962"/>
        </p:xfrm>
        <a:graphic>
          <a:graphicData uri="http://schemas.openxmlformats.org/drawingml/2006/table">
            <a:tbl>
              <a:tblPr firstRow="1" bandRow="1">
                <a:tableStyleId>{5C22544A-7EE6-4342-B048-85BDC9FD1C3A}</a:tableStyleId>
              </a:tblPr>
              <a:tblGrid>
                <a:gridCol w="4891088">
                  <a:extLst>
                    <a:ext uri="{9D8B030D-6E8A-4147-A177-3AD203B41FA5}">
                      <a16:colId xmlns:a16="http://schemas.microsoft.com/office/drawing/2014/main" val="850736905"/>
                    </a:ext>
                  </a:extLst>
                </a:gridCol>
                <a:gridCol w="4891088">
                  <a:extLst>
                    <a:ext uri="{9D8B030D-6E8A-4147-A177-3AD203B41FA5}">
                      <a16:colId xmlns:a16="http://schemas.microsoft.com/office/drawing/2014/main" val="305412844"/>
                    </a:ext>
                  </a:extLst>
                </a:gridCol>
              </a:tblGrid>
              <a:tr h="3890962">
                <a:tc>
                  <a:txBody>
                    <a:bodyPr/>
                    <a:lstStyle/>
                    <a:p>
                      <a:endParaRPr lang="en-US"/>
                    </a:p>
                  </a:txBody>
                  <a:tcPr/>
                </a:tc>
                <a:tc>
                  <a:txBody>
                    <a:bodyPr/>
                    <a:lstStyle/>
                    <a:p>
                      <a:endParaRPr lang="en-US"/>
                    </a:p>
                  </a:txBody>
                  <a:tcPr/>
                </a:tc>
                <a:extLst>
                  <a:ext uri="{0D108BD9-81ED-4DB2-BD59-A6C34878D82A}">
                    <a16:rowId xmlns:a16="http://schemas.microsoft.com/office/drawing/2014/main" val="3899611855"/>
                  </a:ext>
                </a:extLst>
              </a:tr>
            </a:tbl>
          </a:graphicData>
        </a:graphic>
      </p:graphicFrame>
      <p:pic>
        <p:nvPicPr>
          <p:cNvPr id="8" name="Picture 7">
            <a:extLst>
              <a:ext uri="{FF2B5EF4-FFF2-40B4-BE49-F238E27FC236}">
                <a16:creationId xmlns:a16="http://schemas.microsoft.com/office/drawing/2014/main" id="{4B6C7CC2-3A1E-4883-8D2D-0848C3144E9F}"/>
              </a:ext>
            </a:extLst>
          </p:cNvPr>
          <p:cNvPicPr>
            <a:picLocks noChangeAspect="1"/>
          </p:cNvPicPr>
          <p:nvPr/>
        </p:nvPicPr>
        <p:blipFill>
          <a:blip r:embed="rId3"/>
          <a:stretch>
            <a:fillRect/>
          </a:stretch>
        </p:blipFill>
        <p:spPr>
          <a:xfrm>
            <a:off x="362256" y="1812547"/>
            <a:ext cx="4927499" cy="4809409"/>
          </a:xfrm>
          <a:prstGeom prst="rect">
            <a:avLst/>
          </a:prstGeom>
        </p:spPr>
      </p:pic>
      <p:pic>
        <p:nvPicPr>
          <p:cNvPr id="10" name="Picture 9">
            <a:extLst>
              <a:ext uri="{FF2B5EF4-FFF2-40B4-BE49-F238E27FC236}">
                <a16:creationId xmlns:a16="http://schemas.microsoft.com/office/drawing/2014/main" id="{CC5BD609-827D-437D-B455-ABD98AA03513}"/>
              </a:ext>
            </a:extLst>
          </p:cNvPr>
          <p:cNvPicPr>
            <a:picLocks noChangeAspect="1"/>
          </p:cNvPicPr>
          <p:nvPr/>
        </p:nvPicPr>
        <p:blipFill>
          <a:blip r:embed="rId4"/>
          <a:stretch>
            <a:fillRect/>
          </a:stretch>
        </p:blipFill>
        <p:spPr>
          <a:xfrm>
            <a:off x="5289755" y="1812546"/>
            <a:ext cx="6233651" cy="4809409"/>
          </a:xfrm>
          <a:prstGeom prst="rect">
            <a:avLst/>
          </a:prstGeom>
        </p:spPr>
      </p:pic>
    </p:spTree>
    <p:extLst>
      <p:ext uri="{BB962C8B-B14F-4D97-AF65-F5344CB8AC3E}">
        <p14:creationId xmlns:p14="http://schemas.microsoft.com/office/powerpoint/2010/main" val="10765033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AA0BB-F89F-458E-886C-6A5A0C0063AD}"/>
              </a:ext>
            </a:extLst>
          </p:cNvPr>
          <p:cNvSpPr>
            <a:spLocks noGrp="1"/>
          </p:cNvSpPr>
          <p:nvPr>
            <p:ph type="ctrTitle"/>
          </p:nvPr>
        </p:nvSpPr>
        <p:spPr>
          <a:xfrm>
            <a:off x="1524000" y="1122363"/>
            <a:ext cx="9372600" cy="1022123"/>
          </a:xfrm>
        </p:spPr>
        <p:txBody>
          <a:bodyPr>
            <a:normAutofit fontScale="90000"/>
          </a:bodyPr>
          <a:lstStyle/>
          <a:p>
            <a:r>
              <a:rPr lang="en-US">
                <a:solidFill>
                  <a:srgbClr val="FF0000"/>
                </a:solidFill>
              </a:rPr>
              <a:t>Vấn đề khó khăn của thị giác máy</a:t>
            </a:r>
          </a:p>
        </p:txBody>
      </p:sp>
      <p:sp>
        <p:nvSpPr>
          <p:cNvPr id="3" name="Subtitle 2">
            <a:extLst>
              <a:ext uri="{FF2B5EF4-FFF2-40B4-BE49-F238E27FC236}">
                <a16:creationId xmlns:a16="http://schemas.microsoft.com/office/drawing/2014/main" id="{AC3463CE-77F5-4D5D-A331-14FB71E49099}"/>
              </a:ext>
            </a:extLst>
          </p:cNvPr>
          <p:cNvSpPr>
            <a:spLocks noGrp="1"/>
          </p:cNvSpPr>
          <p:nvPr>
            <p:ph type="subTitle" idx="1"/>
          </p:nvPr>
        </p:nvSpPr>
        <p:spPr>
          <a:xfrm>
            <a:off x="1295400" y="2427515"/>
            <a:ext cx="9372600" cy="3875314"/>
          </a:xfrm>
        </p:spPr>
        <p:txBody>
          <a:bodyPr/>
          <a:lstStyle/>
          <a:p>
            <a:pPr marL="457200" indent="-457200" algn="l">
              <a:buFont typeface="Wingdings" panose="05000000000000000000" pitchFamily="2" charset="2"/>
              <a:buChar char="Ø"/>
            </a:pPr>
            <a:r>
              <a:rPr lang="en-US" sz="3200"/>
              <a:t>Ảnh bị nhòe</a:t>
            </a:r>
          </a:p>
          <a:p>
            <a:pPr marL="457200" indent="-457200" algn="l">
              <a:buFont typeface="Wingdings" panose="05000000000000000000" pitchFamily="2" charset="2"/>
              <a:buChar char="Ø"/>
            </a:pPr>
            <a:r>
              <a:rPr lang="en-US" sz="3200"/>
              <a:t>Ảnh bị vặn cong</a:t>
            </a:r>
          </a:p>
          <a:p>
            <a:pPr marL="457200" indent="-457200" algn="l">
              <a:buFont typeface="Wingdings" panose="05000000000000000000" pitchFamily="2" charset="2"/>
              <a:buChar char="Ø"/>
            </a:pPr>
            <a:r>
              <a:rPr lang="en-US" sz="3200"/>
              <a:t>Ảnh bị chói sáng</a:t>
            </a:r>
          </a:p>
          <a:p>
            <a:pPr marL="457200" indent="-457200" algn="l">
              <a:buFont typeface="Wingdings" panose="05000000000000000000" pitchFamily="2" charset="2"/>
              <a:buChar char="Ø"/>
            </a:pPr>
            <a:r>
              <a:rPr lang="en-US" sz="3200"/>
              <a:t>Ảnh bị ảnh hưởng bởi môi trường chiếu sáng</a:t>
            </a:r>
          </a:p>
          <a:p>
            <a:pPr marL="457200" indent="-457200" algn="l">
              <a:buFont typeface="Wingdings" panose="05000000000000000000" pitchFamily="2" charset="2"/>
              <a:buChar char="Ø"/>
            </a:pPr>
            <a:r>
              <a:rPr lang="en-US" sz="3200"/>
              <a:t>Ảnh bị ảnh hưởng bởi góc nhìn camera</a:t>
            </a:r>
          </a:p>
          <a:p>
            <a:pPr algn="l"/>
            <a:endParaRPr lang="en-US"/>
          </a:p>
          <a:p>
            <a:pPr algn="l"/>
            <a:endParaRPr lang="en-US"/>
          </a:p>
        </p:txBody>
      </p:sp>
    </p:spTree>
    <p:extLst>
      <p:ext uri="{BB962C8B-B14F-4D97-AF65-F5344CB8AC3E}">
        <p14:creationId xmlns:p14="http://schemas.microsoft.com/office/powerpoint/2010/main" val="15220234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33896C-FCDD-48CF-9AEC-DB1ECF745E8A}"/>
              </a:ext>
            </a:extLst>
          </p:cNvPr>
          <p:cNvSpPr>
            <a:spLocks noGrp="1"/>
          </p:cNvSpPr>
          <p:nvPr>
            <p:ph type="title"/>
          </p:nvPr>
        </p:nvSpPr>
        <p:spPr/>
        <p:txBody>
          <a:bodyPr>
            <a:normAutofit/>
          </a:bodyPr>
          <a:lstStyle/>
          <a:p>
            <a:r>
              <a:rPr lang="en-US" sz="5400">
                <a:solidFill>
                  <a:srgbClr val="FF0000"/>
                </a:solidFill>
              </a:rPr>
              <a:t>We want invariance</a:t>
            </a:r>
          </a:p>
        </p:txBody>
      </p:sp>
      <p:sp>
        <p:nvSpPr>
          <p:cNvPr id="3" name="Content Placeholder 2">
            <a:extLst>
              <a:ext uri="{FF2B5EF4-FFF2-40B4-BE49-F238E27FC236}">
                <a16:creationId xmlns:a16="http://schemas.microsoft.com/office/drawing/2014/main" id="{759EB80E-D25D-4157-B408-BBB5D02F1F0A}"/>
              </a:ext>
            </a:extLst>
          </p:cNvPr>
          <p:cNvSpPr>
            <a:spLocks noGrp="1"/>
          </p:cNvSpPr>
          <p:nvPr>
            <p:ph idx="1"/>
          </p:nvPr>
        </p:nvSpPr>
        <p:spPr/>
        <p:txBody>
          <a:bodyPr>
            <a:normAutofit/>
          </a:bodyPr>
          <a:lstStyle/>
          <a:p>
            <a:r>
              <a:rPr lang="en-US" sz="3200">
                <a:latin typeface="Arial" panose="020B0604020202020204" pitchFamily="34" charset="0"/>
                <a:cs typeface="Arial" panose="020B0604020202020204" pitchFamily="34" charset="0"/>
              </a:rPr>
              <a:t>To illumination</a:t>
            </a:r>
          </a:p>
          <a:p>
            <a:r>
              <a:rPr lang="en-US" sz="3200">
                <a:latin typeface="Arial" panose="020B0604020202020204" pitchFamily="34" charset="0"/>
                <a:cs typeface="Arial" panose="020B0604020202020204" pitchFamily="34" charset="0"/>
              </a:rPr>
              <a:t>To scale</a:t>
            </a:r>
          </a:p>
          <a:p>
            <a:r>
              <a:rPr lang="en-US" sz="3200">
                <a:latin typeface="Arial" panose="020B0604020202020204" pitchFamily="34" charset="0"/>
                <a:cs typeface="Arial" panose="020B0604020202020204" pitchFamily="34" charset="0"/>
              </a:rPr>
              <a:t> To rotation</a:t>
            </a:r>
          </a:p>
          <a:p>
            <a:r>
              <a:rPr lang="en-US" sz="3200">
                <a:latin typeface="Arial" panose="020B0604020202020204" pitchFamily="34" charset="0"/>
                <a:cs typeface="Arial" panose="020B0604020202020204" pitchFamily="34" charset="0"/>
              </a:rPr>
              <a:t>To affine</a:t>
            </a:r>
          </a:p>
          <a:p>
            <a:r>
              <a:rPr lang="en-US" sz="3200">
                <a:latin typeface="Arial" panose="020B0604020202020204" pitchFamily="34" charset="0"/>
                <a:cs typeface="Arial" panose="020B0604020202020204" pitchFamily="34" charset="0"/>
              </a:rPr>
              <a:t>To perspective projection </a:t>
            </a:r>
          </a:p>
        </p:txBody>
      </p:sp>
    </p:spTree>
    <p:extLst>
      <p:ext uri="{BB962C8B-B14F-4D97-AF65-F5344CB8AC3E}">
        <p14:creationId xmlns:p14="http://schemas.microsoft.com/office/powerpoint/2010/main" val="42808070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28924-6017-4699-9829-CCD081308934}"/>
              </a:ext>
            </a:extLst>
          </p:cNvPr>
          <p:cNvSpPr>
            <a:spLocks noGrp="1"/>
          </p:cNvSpPr>
          <p:nvPr>
            <p:ph type="title"/>
          </p:nvPr>
        </p:nvSpPr>
        <p:spPr>
          <a:xfrm>
            <a:off x="0" y="180975"/>
            <a:ext cx="12192000" cy="1048057"/>
          </a:xfrm>
        </p:spPr>
        <p:txBody>
          <a:bodyPr>
            <a:normAutofit/>
          </a:bodyPr>
          <a:lstStyle/>
          <a:p>
            <a:pPr algn="ctr"/>
            <a:r>
              <a:rPr lang="vi-VN" sz="3600">
                <a:solidFill>
                  <a:srgbClr val="FF0000"/>
                </a:solidFill>
              </a:rPr>
              <a:t>Scale-Invariant Feature Transform (SIFT)</a:t>
            </a:r>
            <a:endParaRPr lang="en-US" sz="3600">
              <a:solidFill>
                <a:srgbClr val="FF0000"/>
              </a:solidFill>
              <a:latin typeface="Arial" panose="020B0604020202020204" pitchFamily="34" charset="0"/>
              <a:cs typeface="Arial" panose="020B0604020202020204" pitchFamily="34" charset="0"/>
            </a:endParaRPr>
          </a:p>
        </p:txBody>
      </p:sp>
      <p:sp>
        <p:nvSpPr>
          <p:cNvPr id="7" name="Content Placeholder 6">
            <a:extLst>
              <a:ext uri="{FF2B5EF4-FFF2-40B4-BE49-F238E27FC236}">
                <a16:creationId xmlns:a16="http://schemas.microsoft.com/office/drawing/2014/main" id="{7E45205E-7508-460D-89B1-822E6262F90A}"/>
              </a:ext>
            </a:extLst>
          </p:cNvPr>
          <p:cNvSpPr>
            <a:spLocks noGrp="1"/>
          </p:cNvSpPr>
          <p:nvPr>
            <p:ph idx="1"/>
          </p:nvPr>
        </p:nvSpPr>
        <p:spPr>
          <a:xfrm>
            <a:off x="-2667000" y="1229032"/>
            <a:ext cx="13865942" cy="5628968"/>
          </a:xfrm>
        </p:spPr>
        <p:txBody>
          <a:bodyPr>
            <a:normAutofit/>
          </a:bodyPr>
          <a:lstStyle/>
          <a:p>
            <a:pPr marL="2743200" lvl="6" indent="0">
              <a:buNone/>
            </a:pPr>
            <a:r>
              <a:rPr lang="en-US" sz="2800"/>
              <a:t>	</a:t>
            </a:r>
            <a:r>
              <a:rPr lang="vi-VN" sz="2800"/>
              <a:t>Là giải thuật quan trọng lĩnh vực thị giác máy, dùng để nhận dạng và miêu tả những điểm đặc trưng</a:t>
            </a:r>
            <a:r>
              <a:rPr lang="en-US" sz="2800"/>
              <a:t> </a:t>
            </a:r>
            <a:r>
              <a:rPr lang="vi-VN" sz="2800"/>
              <a:t>trong ảnh. Giải thuật lần đầu được giới thiệu bởi David Lowe năm 1999. Giải thuật này</a:t>
            </a:r>
            <a:r>
              <a:rPr lang="en-US" sz="2800"/>
              <a:t> </a:t>
            </a:r>
            <a:r>
              <a:rPr lang="vi-VN" sz="2800"/>
              <a:t>được ứng dụng rộng rãi tron</a:t>
            </a:r>
            <a:r>
              <a:rPr lang="en-US" sz="2800">
                <a:latin typeface="Arial" panose="020B0604020202020204" pitchFamily="34" charset="0"/>
                <a:cs typeface="Arial" panose="020B0604020202020204" pitchFamily="34" charset="0"/>
              </a:rPr>
              <a:t>g,</a:t>
            </a:r>
            <a:r>
              <a:rPr lang="vi-VN" sz="2800">
                <a:latin typeface="Arial" panose="020B0604020202020204" pitchFamily="34" charset="0"/>
                <a:cs typeface="Arial" panose="020B0604020202020204" pitchFamily="34" charset="0"/>
              </a:rPr>
              <a:t> </a:t>
            </a:r>
            <a:r>
              <a:rPr lang="en-US" sz="2800">
                <a:latin typeface="Arial" panose="020B0604020202020204" pitchFamily="34" charset="0"/>
                <a:cs typeface="Arial" panose="020B0604020202020204" pitchFamily="34" charset="0"/>
              </a:rPr>
              <a:t>n</a:t>
            </a:r>
            <a:r>
              <a:rPr lang="vi-VN" sz="2800"/>
              <a:t>hận dạng đối tượng, mô hình hóa 3D</a:t>
            </a:r>
            <a:r>
              <a:rPr lang="en-US" sz="2800"/>
              <a:t>. </a:t>
            </a:r>
            <a:r>
              <a:rPr lang="en-US" sz="2800">
                <a:latin typeface="Arial" panose="020B0604020202020204" pitchFamily="34" charset="0"/>
                <a:cs typeface="Arial" panose="020B0604020202020204" pitchFamily="34" charset="0"/>
              </a:rPr>
              <a:t>Paper “</a:t>
            </a:r>
            <a:r>
              <a:rPr lang="en-US" sz="2800"/>
              <a:t> </a:t>
            </a:r>
            <a:r>
              <a:rPr lang="en-US" sz="2800" i="1">
                <a:latin typeface="Arial" panose="020B0604020202020204" pitchFamily="34" charset="0"/>
                <a:cs typeface="Arial" panose="020B0604020202020204" pitchFamily="34" charset="0"/>
              </a:rPr>
              <a:t>Object recognition from local scale-invariant features”</a:t>
            </a:r>
            <a:endParaRPr lang="vi-VN" sz="2800" i="1">
              <a:latin typeface="Arial" panose="020B0604020202020204" pitchFamily="34" charset="0"/>
              <a:cs typeface="Arial" panose="020B0604020202020204" pitchFamily="34" charset="0"/>
            </a:endParaRPr>
          </a:p>
          <a:p>
            <a:pPr marL="2743200" lvl="6" indent="0">
              <a:buNone/>
            </a:pPr>
            <a:endParaRPr lang="en-US" sz="2800"/>
          </a:p>
          <a:p>
            <a:pPr marL="2743200" lvl="6" indent="0">
              <a:buNone/>
            </a:pPr>
            <a:endParaRPr lang="en-US" sz="2800"/>
          </a:p>
          <a:p>
            <a:pPr marL="2743200" lvl="6" indent="0" algn="ctr">
              <a:buNone/>
            </a:pPr>
            <a:endParaRPr lang="en-US" sz="2800"/>
          </a:p>
        </p:txBody>
      </p:sp>
      <p:pic>
        <p:nvPicPr>
          <p:cNvPr id="3" name="Picture 2">
            <a:extLst>
              <a:ext uri="{FF2B5EF4-FFF2-40B4-BE49-F238E27FC236}">
                <a16:creationId xmlns:a16="http://schemas.microsoft.com/office/drawing/2014/main" id="{AA6DB3C3-2A30-4B76-AD9A-DE0065AE0D77}"/>
              </a:ext>
            </a:extLst>
          </p:cNvPr>
          <p:cNvPicPr>
            <a:picLocks noChangeAspect="1"/>
          </p:cNvPicPr>
          <p:nvPr/>
        </p:nvPicPr>
        <p:blipFill>
          <a:blip r:embed="rId2"/>
          <a:stretch>
            <a:fillRect/>
          </a:stretch>
        </p:blipFill>
        <p:spPr>
          <a:xfrm>
            <a:off x="3393440" y="3562043"/>
            <a:ext cx="3759199" cy="3262985"/>
          </a:xfrm>
          <a:prstGeom prst="rect">
            <a:avLst/>
          </a:prstGeom>
        </p:spPr>
      </p:pic>
    </p:spTree>
    <p:extLst>
      <p:ext uri="{BB962C8B-B14F-4D97-AF65-F5344CB8AC3E}">
        <p14:creationId xmlns:p14="http://schemas.microsoft.com/office/powerpoint/2010/main" val="14330850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3F4F9E-F24E-474B-A16D-2B85411F7E10}"/>
              </a:ext>
            </a:extLst>
          </p:cNvPr>
          <p:cNvSpPr>
            <a:spLocks noGrp="1"/>
          </p:cNvSpPr>
          <p:nvPr>
            <p:ph type="title"/>
          </p:nvPr>
        </p:nvSpPr>
        <p:spPr/>
        <p:txBody>
          <a:bodyPr/>
          <a:lstStyle/>
          <a:p>
            <a:pPr algn="ctr"/>
            <a:r>
              <a:rPr lang="en-US">
                <a:solidFill>
                  <a:srgbClr val="FF0000"/>
                </a:solidFill>
              </a:rPr>
              <a:t>Các bước của SIFT</a:t>
            </a:r>
          </a:p>
        </p:txBody>
      </p:sp>
      <p:sp>
        <p:nvSpPr>
          <p:cNvPr id="3" name="Content Placeholder 2">
            <a:extLst>
              <a:ext uri="{FF2B5EF4-FFF2-40B4-BE49-F238E27FC236}">
                <a16:creationId xmlns:a16="http://schemas.microsoft.com/office/drawing/2014/main" id="{ABDEF822-DF57-4097-9603-8557E0779F54}"/>
              </a:ext>
            </a:extLst>
          </p:cNvPr>
          <p:cNvSpPr>
            <a:spLocks noGrp="1"/>
          </p:cNvSpPr>
          <p:nvPr>
            <p:ph idx="1"/>
          </p:nvPr>
        </p:nvSpPr>
        <p:spPr>
          <a:xfrm>
            <a:off x="0" y="1825624"/>
            <a:ext cx="12192000" cy="5032376"/>
          </a:xfr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a:lstStyle/>
          <a:p>
            <a:r>
              <a:rPr lang="en-US"/>
              <a:t>Scale-space extrema detection.</a:t>
            </a:r>
          </a:p>
          <a:p>
            <a:pPr marL="0" indent="0">
              <a:buNone/>
            </a:pPr>
            <a:endParaRPr lang="en-US"/>
          </a:p>
          <a:p>
            <a:r>
              <a:rPr lang="en-US"/>
              <a:t>Keypoint localization.</a:t>
            </a:r>
          </a:p>
          <a:p>
            <a:endParaRPr lang="en-US"/>
          </a:p>
          <a:p>
            <a:r>
              <a:rPr lang="en-US"/>
              <a:t>Orientation assignment.</a:t>
            </a:r>
          </a:p>
          <a:p>
            <a:endParaRPr lang="en-US"/>
          </a:p>
          <a:p>
            <a:r>
              <a:rPr lang="en-US"/>
              <a:t>Keypoint descriptor.</a:t>
            </a:r>
          </a:p>
        </p:txBody>
      </p:sp>
    </p:spTree>
    <p:extLst>
      <p:ext uri="{BB962C8B-B14F-4D97-AF65-F5344CB8AC3E}">
        <p14:creationId xmlns:p14="http://schemas.microsoft.com/office/powerpoint/2010/main" val="17854712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78463-1CD0-46CC-B642-37CB0E7DE1A9}"/>
              </a:ext>
            </a:extLst>
          </p:cNvPr>
          <p:cNvSpPr>
            <a:spLocks noGrp="1"/>
          </p:cNvSpPr>
          <p:nvPr>
            <p:ph type="title"/>
          </p:nvPr>
        </p:nvSpPr>
        <p:spPr/>
        <p:txBody>
          <a:bodyPr/>
          <a:lstStyle/>
          <a:p>
            <a:r>
              <a:rPr lang="en-US">
                <a:solidFill>
                  <a:srgbClr val="FF0000"/>
                </a:solidFill>
              </a:rPr>
              <a:t>Scale-space extrema detection: điểm cực trị</a:t>
            </a:r>
            <a:endParaRPr lang="en-US"/>
          </a:p>
        </p:txBody>
      </p:sp>
      <p:sp>
        <p:nvSpPr>
          <p:cNvPr id="3" name="Content Placeholder 2">
            <a:extLst>
              <a:ext uri="{FF2B5EF4-FFF2-40B4-BE49-F238E27FC236}">
                <a16:creationId xmlns:a16="http://schemas.microsoft.com/office/drawing/2014/main" id="{8305B19B-A5BA-4F73-9DED-887B63A1B72B}"/>
              </a:ext>
            </a:extLst>
          </p:cNvPr>
          <p:cNvSpPr>
            <a:spLocks noGrp="1"/>
          </p:cNvSpPr>
          <p:nvPr>
            <p:ph idx="1"/>
          </p:nvPr>
        </p:nvSpPr>
        <p:spPr/>
        <p:txBody>
          <a:bodyPr>
            <a:normAutofit/>
          </a:bodyPr>
          <a:lstStyle/>
          <a:p>
            <a:r>
              <a:rPr lang="en-US">
                <a:latin typeface="Arial" panose="020B0604020202020204" pitchFamily="34" charset="0"/>
                <a:cs typeface="Arial" panose="020B0604020202020204" pitchFamily="34" charset="0"/>
              </a:rPr>
              <a:t>Achieve scale invariance</a:t>
            </a:r>
          </a:p>
          <a:p>
            <a:r>
              <a:rPr lang="vi-VN"/>
              <a:t> Bước đầu</a:t>
            </a:r>
            <a:r>
              <a:rPr lang="en-US"/>
              <a:t> </a:t>
            </a:r>
            <a:r>
              <a:rPr lang="vi-VN"/>
              <a:t>tiên này sẽ áp dụng đạo hàm của hàm Gaussian (DoG ) để tìm ra các điểm có khả năng là điểm đặc trưng, đó là những đểm rất ít phụ thuộc (bất biến) vào sự thu phóng ảnh</a:t>
            </a:r>
            <a:r>
              <a:rPr lang="en-US"/>
              <a:t> </a:t>
            </a:r>
            <a:r>
              <a:rPr lang="vi-VN"/>
              <a:t>và xoay ảnh.</a:t>
            </a:r>
            <a:endParaRPr lang="en-US"/>
          </a:p>
          <a:p>
            <a:r>
              <a:rPr lang="vi-VN"/>
              <a:t>SIFT tính DoG trên từng pixel bằng cách lấy diff của Gaussian Blur với 2 sigma khác nhau. Sau khi tính được DoG của toàn ảnh, xét trên từng pixel so sánh với</a:t>
            </a:r>
            <a:r>
              <a:rPr lang="en-US"/>
              <a:t> </a:t>
            </a:r>
            <a:r>
              <a:rPr lang="en-US">
                <a:latin typeface="Arial" panose="020B0604020202020204" pitchFamily="34" charset="0"/>
                <a:cs typeface="Arial" panose="020B0604020202020204" pitchFamily="34" charset="0"/>
              </a:rPr>
              <a:t>các pixel xung quanh</a:t>
            </a:r>
            <a:r>
              <a:rPr lang="vi-VN"/>
              <a:t>, nếu pixel đó </a:t>
            </a:r>
            <a:r>
              <a:rPr lang="en-US">
                <a:latin typeface="Arial" panose="020B0604020202020204" pitchFamily="34" charset="0"/>
                <a:cs typeface="Arial" panose="020B0604020202020204" pitchFamily="34" charset="0"/>
              </a:rPr>
              <a:t>chênh lệch cao nhất thì </a:t>
            </a:r>
            <a:r>
              <a:rPr lang="vi-VN"/>
              <a:t>là local extrema</a:t>
            </a:r>
            <a:r>
              <a:rPr lang="en-US"/>
              <a:t>, </a:t>
            </a:r>
            <a:r>
              <a:rPr lang="vi-VN"/>
              <a:t>sẽ được coi như là 1 keypoint</a:t>
            </a:r>
            <a:r>
              <a:rPr lang="en-US"/>
              <a:t>.</a:t>
            </a:r>
          </a:p>
          <a:p>
            <a:endParaRPr lang="en-US"/>
          </a:p>
          <a:p>
            <a:endParaRPr lang="en-US"/>
          </a:p>
        </p:txBody>
      </p:sp>
    </p:spTree>
    <p:extLst>
      <p:ext uri="{BB962C8B-B14F-4D97-AF65-F5344CB8AC3E}">
        <p14:creationId xmlns:p14="http://schemas.microsoft.com/office/powerpoint/2010/main" val="33419099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58E81-2A32-40D2-9152-477F08F32F42}"/>
              </a:ext>
            </a:extLst>
          </p:cNvPr>
          <p:cNvSpPr>
            <a:spLocks noGrp="1"/>
          </p:cNvSpPr>
          <p:nvPr>
            <p:ph type="title"/>
          </p:nvPr>
        </p:nvSpPr>
        <p:spPr>
          <a:xfrm>
            <a:off x="838200" y="365125"/>
            <a:ext cx="10515600" cy="864961"/>
          </a:xfrm>
        </p:spPr>
        <p:txBody>
          <a:bodyPr/>
          <a:lstStyle/>
          <a:p>
            <a:r>
              <a:rPr lang="en-US">
                <a:solidFill>
                  <a:srgbClr val="FF0000"/>
                </a:solidFill>
              </a:rPr>
              <a:t>Keypoint localization</a:t>
            </a:r>
          </a:p>
        </p:txBody>
      </p:sp>
      <p:sp>
        <p:nvSpPr>
          <p:cNvPr id="3" name="Content Placeholder 2">
            <a:extLst>
              <a:ext uri="{FF2B5EF4-FFF2-40B4-BE49-F238E27FC236}">
                <a16:creationId xmlns:a16="http://schemas.microsoft.com/office/drawing/2014/main" id="{1736C8E4-0AC2-4125-AA49-F6E7410E8E99}"/>
              </a:ext>
            </a:extLst>
          </p:cNvPr>
          <p:cNvSpPr>
            <a:spLocks noGrp="1"/>
          </p:cNvSpPr>
          <p:nvPr>
            <p:ph idx="1"/>
          </p:nvPr>
        </p:nvSpPr>
        <p:spPr>
          <a:xfrm>
            <a:off x="446314" y="1415143"/>
            <a:ext cx="11282626" cy="5442857"/>
          </a:xfrm>
        </p:spPr>
        <p:txBody>
          <a:bodyPr>
            <a:normAutofit lnSpcReduction="10000"/>
          </a:bodyPr>
          <a:lstStyle/>
          <a:p>
            <a:pPr>
              <a:lnSpc>
                <a:spcPct val="110000"/>
              </a:lnSpc>
            </a:pPr>
            <a:r>
              <a:rPr lang="vi-VN"/>
              <a:t>Khi đã lấy được tất cả những potential keypoints của ảnh, việc cần làm tiếp theo là lọc để ra những kết quả chính xác hơn, SIFT sử dụng chuỗi Taylor mở rộng để lấy vị trí của extrema chính xác hơn, rồi sau đó x</a:t>
            </a:r>
            <a:r>
              <a:rPr lang="en-US">
                <a:latin typeface="Arial" panose="020B0604020202020204" pitchFamily="34" charset="0"/>
                <a:cs typeface="Arial" panose="020B0604020202020204" pitchFamily="34" charset="0"/>
              </a:rPr>
              <a:t>em xét</a:t>
            </a:r>
            <a:r>
              <a:rPr lang="vi-VN">
                <a:latin typeface="Arial" panose="020B0604020202020204" pitchFamily="34" charset="0"/>
                <a:cs typeface="Arial" panose="020B0604020202020204" pitchFamily="34" charset="0"/>
              </a:rPr>
              <a:t> </a:t>
            </a:r>
            <a:r>
              <a:rPr lang="vi-VN"/>
              <a:t>nếu intensity của extrema đó nhỏ hơn giá trị ngưỡng (0.03) thì sẽ loại keypoint đó.</a:t>
            </a:r>
          </a:p>
          <a:p>
            <a:pPr>
              <a:lnSpc>
                <a:spcPct val="110000"/>
              </a:lnSpc>
            </a:pPr>
            <a:r>
              <a:rPr lang="vi-VN"/>
              <a:t>Bên cạnh đó, DoG rất nhạy cảm với edge(đường), để loại bỏ edge keypoint, SIFT giống Haris corner detector, nó dùng ma trận Hessian 2x2 để tính ra những đường cong chính. Khi eigen value lớn hơn threshold nào đó thì keypoint đó sẽ bị loại.</a:t>
            </a:r>
          </a:p>
          <a:p>
            <a:pPr>
              <a:lnSpc>
                <a:spcPct val="110000"/>
              </a:lnSpc>
            </a:pPr>
            <a:r>
              <a:rPr lang="vi-VN"/>
              <a:t>Như trên, SIFT có thể loại được keypoints có tương phản thấp, edge keypoint và giữ lại những keypoint hợp lý hơn.</a:t>
            </a:r>
            <a:endParaRPr lang="en-US"/>
          </a:p>
        </p:txBody>
      </p:sp>
    </p:spTree>
    <p:extLst>
      <p:ext uri="{BB962C8B-B14F-4D97-AF65-F5344CB8AC3E}">
        <p14:creationId xmlns:p14="http://schemas.microsoft.com/office/powerpoint/2010/main" val="302409104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566</TotalTime>
  <Words>741</Words>
  <Application>Microsoft Office PowerPoint</Application>
  <PresentationFormat>Widescreen</PresentationFormat>
  <Paragraphs>67</Paragraphs>
  <Slides>21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Calibri Light</vt:lpstr>
      <vt:lpstr>Times New Roman</vt:lpstr>
      <vt:lpstr>Wingdings</vt:lpstr>
      <vt:lpstr>Office Theme</vt:lpstr>
      <vt:lpstr>TRƯỜNG ĐẠI HỌC CÔNG NGHỆ ĐẠI HỌC QUỐC GIA HÀ NỘI</vt:lpstr>
      <vt:lpstr>Bài toán</vt:lpstr>
      <vt:lpstr>Ý tưởng</vt:lpstr>
      <vt:lpstr>Vấn đề khó khăn của thị giác máy</vt:lpstr>
      <vt:lpstr>We want invariance</vt:lpstr>
      <vt:lpstr>Scale-Invariant Feature Transform (SIFT)</vt:lpstr>
      <vt:lpstr>Các bước của SIFT</vt:lpstr>
      <vt:lpstr>Scale-space extrema detection: điểm cực trị</vt:lpstr>
      <vt:lpstr>Keypoint localization</vt:lpstr>
      <vt:lpstr>Orientation assignment</vt:lpstr>
      <vt:lpstr>Keypoint descriptor</vt:lpstr>
      <vt:lpstr>Ví dụ: Sau khi tìm được điểm đặc trưng</vt:lpstr>
      <vt:lpstr>PowerPoint Presentation</vt:lpstr>
      <vt:lpstr>PowerPoint Presentation</vt:lpstr>
      <vt:lpstr>Affine transformation</vt:lpstr>
      <vt:lpstr>Affine transformation</vt:lpstr>
      <vt:lpstr>RANSAC</vt:lpstr>
      <vt:lpstr>Matching sau khi áp dụng Ransac</vt:lpstr>
      <vt:lpstr>Kết quả: Affine Transform</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 Duc Phan</dc:creator>
  <cp:lastModifiedBy>Le Duc Phan</cp:lastModifiedBy>
  <cp:revision>28</cp:revision>
  <dcterms:created xsi:type="dcterms:W3CDTF">2021-06-10T17:53:56Z</dcterms:created>
  <dcterms:modified xsi:type="dcterms:W3CDTF">2021-06-11T12:11:46Z</dcterms:modified>
</cp:coreProperties>
</file>

<file path=docProps/thumbnail.jpeg>
</file>